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51" r:id="rId3"/>
    <p:sldId id="320" r:id="rId4"/>
    <p:sldId id="339" r:id="rId5"/>
    <p:sldId id="352" r:id="rId6"/>
    <p:sldId id="340" r:id="rId7"/>
    <p:sldId id="353" r:id="rId8"/>
    <p:sldId id="354" r:id="rId9"/>
    <p:sldId id="355" r:id="rId10"/>
    <p:sldId id="356" r:id="rId11"/>
    <p:sldId id="360" r:id="rId12"/>
    <p:sldId id="361" r:id="rId13"/>
    <p:sldId id="348"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4">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76A2D"/>
    <a:srgbClr val="350036"/>
    <a:srgbClr val="E8A884"/>
    <a:srgbClr val="660066"/>
    <a:srgbClr val="922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3" autoAdjust="0"/>
    <p:restoredTop sz="90135" autoAdjust="0"/>
  </p:normalViewPr>
  <p:slideViewPr>
    <p:cSldViewPr>
      <p:cViewPr varScale="1">
        <p:scale>
          <a:sx n="104" d="100"/>
          <a:sy n="104" d="100"/>
        </p:scale>
        <p:origin x="1188" y="102"/>
      </p:cViewPr>
      <p:guideLst>
        <p:guide orient="horz" pos="774"/>
        <p:guide/>
      </p:guideLst>
    </p:cSldViewPr>
  </p:slideViewPr>
  <p:notesTextViewPr>
    <p:cViewPr>
      <p:scale>
        <a:sx n="1" d="1"/>
        <a:sy n="1" d="1"/>
      </p:scale>
      <p:origin x="0" y="0"/>
    </p:cViewPr>
  </p:notesTextViewPr>
  <p:sorterViewPr>
    <p:cViewPr>
      <p:scale>
        <a:sx n="100" d="100"/>
        <a:sy n="100" d="100"/>
      </p:scale>
      <p:origin x="0" y="660"/>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5687E-A8FE-46C5-B4B3-992AE5D7343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D0AE08F-A225-4800-BA0D-DB0E5B3C4427}">
      <dgm:prSet phldrT="[Text]" custT="1"/>
      <dgm:spPr>
        <a:solidFill>
          <a:srgbClr val="D76A2D"/>
        </a:solidFill>
      </dgm:spPr>
      <dgm:t>
        <a:bodyPr/>
        <a:lstStyle/>
        <a:p>
          <a:r>
            <a:rPr lang="en-US" sz="1600" b="1" dirty="0">
              <a:solidFill>
                <a:schemeClr val="bg1"/>
              </a:solidFill>
              <a:latin typeface="Tw Cen MT" panose="020B0602020104020603" pitchFamily="34" charset="0"/>
            </a:rPr>
            <a:t>ESCUCHAR: RECOLECTAR INFORMACION</a:t>
          </a:r>
          <a:endParaRPr lang="en-US" sz="1600" i="1" dirty="0">
            <a:latin typeface="Garamond" panose="02020404030301010803" pitchFamily="18" charset="0"/>
            <a:cs typeface="Times New Roman" panose="02020603050405020304" pitchFamily="18" charset="0"/>
          </a:endParaRPr>
        </a:p>
      </dgm:t>
    </dgm:pt>
    <dgm:pt modelId="{8BBD2257-D287-4388-B94C-1D39CCAA12E9}" type="parTrans" cxnId="{6CC699C6-5327-44EC-82E7-0A48DA44AEF9}">
      <dgm:prSet/>
      <dgm:spPr/>
      <dgm:t>
        <a:bodyPr/>
        <a:lstStyle/>
        <a:p>
          <a:endParaRPr lang="en-US"/>
        </a:p>
      </dgm:t>
    </dgm:pt>
    <dgm:pt modelId="{8EFDF17D-0169-4DBE-91EE-6AA77A7DE689}" type="sibTrans" cxnId="{6CC699C6-5327-44EC-82E7-0A48DA44AEF9}">
      <dgm:prSet/>
      <dgm:spPr/>
      <dgm:t>
        <a:bodyPr/>
        <a:lstStyle/>
        <a:p>
          <a:endParaRPr lang="en-US"/>
        </a:p>
      </dgm:t>
    </dgm:pt>
    <dgm:pt modelId="{709CFD00-7D39-4962-87BB-1A06EC6C11CE}">
      <dgm:prSet phldrT="[Text]" custT="1"/>
      <dgm:spPr>
        <a:solidFill>
          <a:srgbClr val="D76A2D"/>
        </a:solidFill>
      </dgm:spPr>
      <dgm:t>
        <a:bodyPr/>
        <a:lstStyle/>
        <a:p>
          <a:r>
            <a:rPr lang="en-US" sz="1600" b="1" dirty="0">
              <a:latin typeface="Tw Cen MT" panose="020B0602020104020603" pitchFamily="34" charset="0"/>
            </a:rPr>
            <a:t>CREAR: DESARROLLAR Y REVISAR RECOMENDACIONES</a:t>
          </a:r>
          <a:endParaRPr lang="en-US" sz="1600" i="1" dirty="0">
            <a:latin typeface="Garamond" panose="02020404030301010803" pitchFamily="18" charset="0"/>
          </a:endParaRPr>
        </a:p>
      </dgm:t>
    </dgm:pt>
    <dgm:pt modelId="{2C3E65CD-CAC4-470B-822B-C631D39FF477}" type="parTrans" cxnId="{6E7370AE-D7C2-4639-B28D-6BE428DD14FB}">
      <dgm:prSet/>
      <dgm:spPr/>
      <dgm:t>
        <a:bodyPr/>
        <a:lstStyle/>
        <a:p>
          <a:endParaRPr lang="en-US"/>
        </a:p>
      </dgm:t>
    </dgm:pt>
    <dgm:pt modelId="{6CA1F2F9-5CEF-4075-9A48-D16776DF6B64}" type="sibTrans" cxnId="{6E7370AE-D7C2-4639-B28D-6BE428DD14FB}">
      <dgm:prSet/>
      <dgm:spPr/>
      <dgm:t>
        <a:bodyPr/>
        <a:lstStyle/>
        <a:p>
          <a:endParaRPr lang="en-US"/>
        </a:p>
      </dgm:t>
    </dgm:pt>
    <dgm:pt modelId="{FF64E204-0E8C-4FB6-A4DD-950FE4189667}">
      <dgm:prSet custT="1"/>
      <dgm:spPr>
        <a:solidFill>
          <a:srgbClr val="D76A2D"/>
        </a:solidFill>
      </dgm:spPr>
      <dgm:t>
        <a:bodyPr/>
        <a:lstStyle/>
        <a:p>
          <a:r>
            <a:rPr lang="en-US" sz="1600" b="1" dirty="0">
              <a:latin typeface="Tw Cen MT" panose="020B0602020104020603" pitchFamily="34" charset="0"/>
            </a:rPr>
            <a:t>COMPLETAR: FINALIZAR e IMPLEMENTAR EL PLAN</a:t>
          </a:r>
          <a:endParaRPr lang="en-US" sz="1600" i="1" dirty="0">
            <a:latin typeface="Garamond" panose="02020404030301010803" pitchFamily="18" charset="0"/>
          </a:endParaRPr>
        </a:p>
      </dgm:t>
    </dgm:pt>
    <dgm:pt modelId="{30C36AD6-9400-4FD0-A028-4A35F0397C15}" type="parTrans" cxnId="{6D1F1B55-A9BF-4A8E-85FF-69E51D88EB6E}">
      <dgm:prSet/>
      <dgm:spPr/>
      <dgm:t>
        <a:bodyPr/>
        <a:lstStyle/>
        <a:p>
          <a:endParaRPr lang="en-US"/>
        </a:p>
      </dgm:t>
    </dgm:pt>
    <dgm:pt modelId="{D519FA3C-BD70-44DC-9A86-C21524DD33F8}" type="sibTrans" cxnId="{6D1F1B55-A9BF-4A8E-85FF-69E51D88EB6E}">
      <dgm:prSet/>
      <dgm:spPr/>
      <dgm:t>
        <a:bodyPr/>
        <a:lstStyle/>
        <a:p>
          <a:endParaRPr lang="en-US"/>
        </a:p>
      </dgm:t>
    </dgm:pt>
    <dgm:pt modelId="{02FDD96E-D6E9-4E67-8E65-E7DCB394ADBD}">
      <dgm:prSet custT="1"/>
      <dgm:spPr>
        <a:solidFill>
          <a:schemeClr val="tx1">
            <a:lumMod val="50000"/>
            <a:lumOff val="50000"/>
          </a:schemeClr>
        </a:solidFill>
      </dgm:spPr>
      <dgm:t>
        <a:bodyPr/>
        <a:lstStyle/>
        <a:p>
          <a:r>
            <a:rPr lang="es-PE" sz="1300" dirty="0"/>
            <a:t>Talleres, Encuestas, Actividades (Caminatas con la Comunidad)</a:t>
          </a:r>
          <a:endParaRPr lang="en-US" sz="1300" dirty="0"/>
        </a:p>
      </dgm:t>
    </dgm:pt>
    <dgm:pt modelId="{3FA43A1B-27C7-4A9B-A408-CAAE8806BE0D}" type="parTrans" cxnId="{75336959-3BA6-4491-AE3E-207A4DBF734C}">
      <dgm:prSet/>
      <dgm:spPr/>
      <dgm:t>
        <a:bodyPr/>
        <a:lstStyle/>
        <a:p>
          <a:endParaRPr lang="en-US"/>
        </a:p>
      </dgm:t>
    </dgm:pt>
    <dgm:pt modelId="{F7A5D4C6-9D24-4F3F-BA69-E22971E7C0EC}" type="sibTrans" cxnId="{75336959-3BA6-4491-AE3E-207A4DBF734C}">
      <dgm:prSet/>
      <dgm:spPr/>
      <dgm:t>
        <a:bodyPr/>
        <a:lstStyle/>
        <a:p>
          <a:endParaRPr lang="en-US"/>
        </a:p>
      </dgm:t>
    </dgm:pt>
    <dgm:pt modelId="{31AA0052-E2BC-4851-B75D-0D230932E110}">
      <dgm:prSet custT="1"/>
      <dgm:spPr>
        <a:solidFill>
          <a:schemeClr val="tx1">
            <a:lumMod val="50000"/>
            <a:lumOff val="50000"/>
          </a:schemeClr>
        </a:solidFill>
      </dgm:spPr>
      <dgm:t>
        <a:bodyPr/>
        <a:lstStyle/>
        <a:p>
          <a:r>
            <a:rPr lang="en-US" sz="1300" dirty="0"/>
            <a:t>DOP Drafts, City Agency, </a:t>
          </a:r>
          <a:br>
            <a:rPr lang="en-US" sz="1300" dirty="0"/>
          </a:br>
          <a:r>
            <a:rPr lang="en-US" sz="1300" dirty="0" err="1"/>
            <a:t>Comites</a:t>
          </a:r>
          <a:r>
            <a:rPr lang="en-US" sz="1300" dirty="0"/>
            <a:t>, </a:t>
          </a:r>
          <a:r>
            <a:rPr lang="en-US" sz="1300" dirty="0" err="1"/>
            <a:t>Talleres</a:t>
          </a:r>
          <a:endParaRPr lang="en-US" sz="1300" dirty="0"/>
        </a:p>
      </dgm:t>
    </dgm:pt>
    <dgm:pt modelId="{6166FD14-7B7B-4E9F-B2D2-938762E84C36}" type="parTrans" cxnId="{E03603A1-21D1-468F-A7F8-D7E852591C3F}">
      <dgm:prSet/>
      <dgm:spPr/>
      <dgm:t>
        <a:bodyPr/>
        <a:lstStyle/>
        <a:p>
          <a:endParaRPr lang="en-US"/>
        </a:p>
      </dgm:t>
    </dgm:pt>
    <dgm:pt modelId="{2B8E60EB-0D50-47B8-B4C1-B58FB73890E7}" type="sibTrans" cxnId="{E03603A1-21D1-468F-A7F8-D7E852591C3F}">
      <dgm:prSet/>
      <dgm:spPr/>
      <dgm:t>
        <a:bodyPr/>
        <a:lstStyle/>
        <a:p>
          <a:endParaRPr lang="en-US"/>
        </a:p>
      </dgm:t>
    </dgm:pt>
    <dgm:pt modelId="{8B93EBD9-F658-4670-AD4D-9E79090D5269}">
      <dgm:prSet custT="1"/>
      <dgm:spPr>
        <a:solidFill>
          <a:schemeClr val="tx1">
            <a:lumMod val="50000"/>
            <a:lumOff val="50000"/>
          </a:schemeClr>
        </a:solidFill>
      </dgm:spPr>
      <dgm:t>
        <a:bodyPr/>
        <a:lstStyle/>
        <a:p>
          <a:r>
            <a:rPr lang="en-US" sz="1300" dirty="0"/>
            <a:t>DOP </a:t>
          </a:r>
          <a:r>
            <a:rPr lang="en-US" sz="1300" dirty="0" err="1"/>
            <a:t>Finaliza</a:t>
          </a:r>
          <a:r>
            <a:rPr lang="en-US" sz="1300" dirty="0"/>
            <a:t>, </a:t>
          </a:r>
          <a:r>
            <a:rPr lang="en-US" sz="1300" dirty="0" err="1"/>
            <a:t>Presenta</a:t>
          </a:r>
          <a:r>
            <a:rPr lang="en-US" sz="1300" dirty="0"/>
            <a:t> a la </a:t>
          </a:r>
          <a:r>
            <a:rPr lang="en-US" sz="1300" dirty="0" err="1"/>
            <a:t>Comision</a:t>
          </a:r>
          <a:r>
            <a:rPr lang="en-US" sz="1300" dirty="0"/>
            <a:t> de </a:t>
          </a:r>
          <a:r>
            <a:rPr lang="en-US" sz="1300" dirty="0" err="1"/>
            <a:t>Planeamiento</a:t>
          </a:r>
          <a:r>
            <a:rPr lang="en-US" sz="1300" dirty="0"/>
            <a:t> </a:t>
          </a:r>
        </a:p>
      </dgm:t>
    </dgm:pt>
    <dgm:pt modelId="{68D3DE84-078C-40E5-BC61-4DA7D982D4B3}" type="parTrans" cxnId="{2FD4D3A9-7F52-4DB5-B59A-A2E80A4E85C0}">
      <dgm:prSet/>
      <dgm:spPr/>
      <dgm:t>
        <a:bodyPr/>
        <a:lstStyle/>
        <a:p>
          <a:endParaRPr lang="en-US"/>
        </a:p>
      </dgm:t>
    </dgm:pt>
    <dgm:pt modelId="{9C1761C8-DCFB-4303-8B10-C4E50F066352}" type="sibTrans" cxnId="{2FD4D3A9-7F52-4DB5-B59A-A2E80A4E85C0}">
      <dgm:prSet/>
      <dgm:spPr/>
      <dgm:t>
        <a:bodyPr/>
        <a:lstStyle/>
        <a:p>
          <a:endParaRPr lang="en-US"/>
        </a:p>
      </dgm:t>
    </dgm:pt>
    <dgm:pt modelId="{DDC62B5C-DAA8-4044-B35E-C256751B0DE4}" type="pres">
      <dgm:prSet presAssocID="{4065687E-A8FE-46C5-B4B3-992AE5D7343A}" presName="Name0" presStyleCnt="0">
        <dgm:presLayoutVars>
          <dgm:dir/>
          <dgm:animLvl val="lvl"/>
          <dgm:resizeHandles val="exact"/>
        </dgm:presLayoutVars>
      </dgm:prSet>
      <dgm:spPr/>
      <dgm:t>
        <a:bodyPr/>
        <a:lstStyle/>
        <a:p>
          <a:endParaRPr lang="en-US"/>
        </a:p>
      </dgm:t>
    </dgm:pt>
    <dgm:pt modelId="{3734C057-7CF3-48F8-BBF6-DAEC41A5D1FC}" type="pres">
      <dgm:prSet presAssocID="{8B93EBD9-F658-4670-AD4D-9E79090D5269}" presName="boxAndChildren" presStyleCnt="0"/>
      <dgm:spPr/>
    </dgm:pt>
    <dgm:pt modelId="{A9C1258A-660F-4E30-9183-BFD7F246EAB6}" type="pres">
      <dgm:prSet presAssocID="{8B93EBD9-F658-4670-AD4D-9E79090D5269}" presName="parentTextBox" presStyleLbl="node1" presStyleIdx="0" presStyleCnt="6" custScaleY="116162" custLinFactNeighborY="-12583"/>
      <dgm:spPr>
        <a:prstGeom prst="downArrowCallout">
          <a:avLst/>
        </a:prstGeom>
      </dgm:spPr>
      <dgm:t>
        <a:bodyPr/>
        <a:lstStyle/>
        <a:p>
          <a:endParaRPr lang="en-US"/>
        </a:p>
      </dgm:t>
    </dgm:pt>
    <dgm:pt modelId="{C20F0C1C-2A0D-41AC-A407-65CF6FE19F6E}" type="pres">
      <dgm:prSet presAssocID="{D519FA3C-BD70-44DC-9A86-C21524DD33F8}" presName="sp" presStyleCnt="0"/>
      <dgm:spPr/>
    </dgm:pt>
    <dgm:pt modelId="{73C37EE5-ABB9-4156-9DFE-7A7CE87F1C16}" type="pres">
      <dgm:prSet presAssocID="{FF64E204-0E8C-4FB6-A4DD-950FE4189667}" presName="arrowAndChildren" presStyleCnt="0"/>
      <dgm:spPr/>
    </dgm:pt>
    <dgm:pt modelId="{424BBA21-718D-4C0B-A324-AAA8C548CF23}" type="pres">
      <dgm:prSet presAssocID="{FF64E204-0E8C-4FB6-A4DD-950FE4189667}" presName="parentTextArrow" presStyleLbl="node1" presStyleIdx="1" presStyleCnt="6" custScaleY="50652" custLinFactNeighborY="-6099"/>
      <dgm:spPr>
        <a:prstGeom prst="rect">
          <a:avLst/>
        </a:prstGeom>
      </dgm:spPr>
      <dgm:t>
        <a:bodyPr/>
        <a:lstStyle/>
        <a:p>
          <a:endParaRPr lang="en-US"/>
        </a:p>
      </dgm:t>
    </dgm:pt>
    <dgm:pt modelId="{D396320A-9C26-4085-866D-5F51C442BE9A}" type="pres">
      <dgm:prSet presAssocID="{2B8E60EB-0D50-47B8-B4C1-B58FB73890E7}" presName="sp" presStyleCnt="0"/>
      <dgm:spPr/>
    </dgm:pt>
    <dgm:pt modelId="{E70C01E5-0D2D-49ED-AE14-18B58126055F}" type="pres">
      <dgm:prSet presAssocID="{31AA0052-E2BC-4851-B75D-0D230932E110}" presName="arrowAndChildren" presStyleCnt="0"/>
      <dgm:spPr/>
    </dgm:pt>
    <dgm:pt modelId="{4A933759-4CEB-4287-A00B-3DA59915F64A}" type="pres">
      <dgm:prSet presAssocID="{31AA0052-E2BC-4851-B75D-0D230932E110}" presName="parentTextArrow" presStyleLbl="node1" presStyleIdx="2" presStyleCnt="6" custScaleY="72486" custLinFactNeighborY="9721"/>
      <dgm:spPr>
        <a:prstGeom prst="upArrowCallout">
          <a:avLst/>
        </a:prstGeom>
      </dgm:spPr>
      <dgm:t>
        <a:bodyPr/>
        <a:lstStyle/>
        <a:p>
          <a:endParaRPr lang="en-US"/>
        </a:p>
      </dgm:t>
    </dgm:pt>
    <dgm:pt modelId="{670E5872-C6C8-4C51-B701-C7992335B123}" type="pres">
      <dgm:prSet presAssocID="{6CA1F2F9-5CEF-4075-9A48-D16776DF6B64}" presName="sp" presStyleCnt="0"/>
      <dgm:spPr/>
    </dgm:pt>
    <dgm:pt modelId="{D4EF0086-F215-438B-B0FF-7467BEDF918C}" type="pres">
      <dgm:prSet presAssocID="{709CFD00-7D39-4962-87BB-1A06EC6C11CE}" presName="arrowAndChildren" presStyleCnt="0"/>
      <dgm:spPr/>
    </dgm:pt>
    <dgm:pt modelId="{40E5E7E3-04BB-4E43-A8AA-A2EAC38BAFB1}" type="pres">
      <dgm:prSet presAssocID="{709CFD00-7D39-4962-87BB-1A06EC6C11CE}" presName="parentTextArrow" presStyleLbl="node1" presStyleIdx="3" presStyleCnt="6" custScaleY="52173" custLinFactNeighborY="11871"/>
      <dgm:spPr>
        <a:prstGeom prst="rect">
          <a:avLst/>
        </a:prstGeom>
      </dgm:spPr>
      <dgm:t>
        <a:bodyPr/>
        <a:lstStyle/>
        <a:p>
          <a:endParaRPr lang="en-US"/>
        </a:p>
      </dgm:t>
    </dgm:pt>
    <dgm:pt modelId="{B2447CB8-0C6F-404B-953D-3D25C8BAE6DB}" type="pres">
      <dgm:prSet presAssocID="{F7A5D4C6-9D24-4F3F-BA69-E22971E7C0EC}" presName="sp" presStyleCnt="0"/>
      <dgm:spPr/>
    </dgm:pt>
    <dgm:pt modelId="{A9F3EF37-8538-414D-B1AB-0F09D990D706}" type="pres">
      <dgm:prSet presAssocID="{02FDD96E-D6E9-4E67-8E65-E7DCB394ADBD}" presName="arrowAndChildren" presStyleCnt="0"/>
      <dgm:spPr/>
    </dgm:pt>
    <dgm:pt modelId="{01B7C878-2537-472A-A270-424CE4A23727}" type="pres">
      <dgm:prSet presAssocID="{02FDD96E-D6E9-4E67-8E65-E7DCB394ADBD}" presName="parentTextArrow" presStyleLbl="node1" presStyleIdx="4" presStyleCnt="6" custScaleY="71771" custLinFactNeighborY="27555"/>
      <dgm:spPr>
        <a:prstGeom prst="upArrowCallout">
          <a:avLst/>
        </a:prstGeom>
      </dgm:spPr>
      <dgm:t>
        <a:bodyPr/>
        <a:lstStyle/>
        <a:p>
          <a:endParaRPr lang="en-US"/>
        </a:p>
      </dgm:t>
    </dgm:pt>
    <dgm:pt modelId="{8FAE5B8E-ECEA-4369-AD07-9FDF083033B5}" type="pres">
      <dgm:prSet presAssocID="{8EFDF17D-0169-4DBE-91EE-6AA77A7DE689}" presName="sp" presStyleCnt="0"/>
      <dgm:spPr/>
    </dgm:pt>
    <dgm:pt modelId="{0516F145-FF7D-4058-9A98-F5C27EB6F321}" type="pres">
      <dgm:prSet presAssocID="{ED0AE08F-A225-4800-BA0D-DB0E5B3C4427}" presName="arrowAndChildren" presStyleCnt="0"/>
      <dgm:spPr/>
    </dgm:pt>
    <dgm:pt modelId="{A9877342-2696-49B4-BDC6-2AD6FE562A11}" type="pres">
      <dgm:prSet presAssocID="{ED0AE08F-A225-4800-BA0D-DB0E5B3C4427}" presName="parentTextArrow" presStyleLbl="node1" presStyleIdx="5" presStyleCnt="6" custScaleY="48584" custLinFactNeighborY="27538"/>
      <dgm:spPr>
        <a:prstGeom prst="rect">
          <a:avLst/>
        </a:prstGeom>
      </dgm:spPr>
      <dgm:t>
        <a:bodyPr/>
        <a:lstStyle/>
        <a:p>
          <a:endParaRPr lang="en-US"/>
        </a:p>
      </dgm:t>
    </dgm:pt>
  </dgm:ptLst>
  <dgm:cxnLst>
    <dgm:cxn modelId="{6E7370AE-D7C2-4639-B28D-6BE428DD14FB}" srcId="{4065687E-A8FE-46C5-B4B3-992AE5D7343A}" destId="{709CFD00-7D39-4962-87BB-1A06EC6C11CE}" srcOrd="2" destOrd="0" parTransId="{2C3E65CD-CAC4-470B-822B-C631D39FF477}" sibTransId="{6CA1F2F9-5CEF-4075-9A48-D16776DF6B64}"/>
    <dgm:cxn modelId="{2FD4D3A9-7F52-4DB5-B59A-A2E80A4E85C0}" srcId="{4065687E-A8FE-46C5-B4B3-992AE5D7343A}" destId="{8B93EBD9-F658-4670-AD4D-9E79090D5269}" srcOrd="5" destOrd="0" parTransId="{68D3DE84-078C-40E5-BC61-4DA7D982D4B3}" sibTransId="{9C1761C8-DCFB-4303-8B10-C4E50F066352}"/>
    <dgm:cxn modelId="{87D68164-148E-41AB-B7F5-EE0D62CD81B0}" type="presOf" srcId="{709CFD00-7D39-4962-87BB-1A06EC6C11CE}" destId="{40E5E7E3-04BB-4E43-A8AA-A2EAC38BAFB1}" srcOrd="0" destOrd="0" presId="urn:microsoft.com/office/officeart/2005/8/layout/process4"/>
    <dgm:cxn modelId="{75336959-3BA6-4491-AE3E-207A4DBF734C}" srcId="{4065687E-A8FE-46C5-B4B3-992AE5D7343A}" destId="{02FDD96E-D6E9-4E67-8E65-E7DCB394ADBD}" srcOrd="1" destOrd="0" parTransId="{3FA43A1B-27C7-4A9B-A408-CAAE8806BE0D}" sibTransId="{F7A5D4C6-9D24-4F3F-BA69-E22971E7C0EC}"/>
    <dgm:cxn modelId="{6D1F1B55-A9BF-4A8E-85FF-69E51D88EB6E}" srcId="{4065687E-A8FE-46C5-B4B3-992AE5D7343A}" destId="{FF64E204-0E8C-4FB6-A4DD-950FE4189667}" srcOrd="4" destOrd="0" parTransId="{30C36AD6-9400-4FD0-A028-4A35F0397C15}" sibTransId="{D519FA3C-BD70-44DC-9A86-C21524DD33F8}"/>
    <dgm:cxn modelId="{6575D1D8-7A71-4157-AFD0-5AA4EC0D53CD}" type="presOf" srcId="{4065687E-A8FE-46C5-B4B3-992AE5D7343A}" destId="{DDC62B5C-DAA8-4044-B35E-C256751B0DE4}" srcOrd="0" destOrd="0" presId="urn:microsoft.com/office/officeart/2005/8/layout/process4"/>
    <dgm:cxn modelId="{95ACADB9-50A7-482F-8D6E-B602BC29509A}" type="presOf" srcId="{31AA0052-E2BC-4851-B75D-0D230932E110}" destId="{4A933759-4CEB-4287-A00B-3DA59915F64A}" srcOrd="0" destOrd="0" presId="urn:microsoft.com/office/officeart/2005/8/layout/process4"/>
    <dgm:cxn modelId="{B01DB1D1-996D-4A92-BA1D-4E1B98B0BA34}" type="presOf" srcId="{FF64E204-0E8C-4FB6-A4DD-950FE4189667}" destId="{424BBA21-718D-4C0B-A324-AAA8C548CF23}" srcOrd="0" destOrd="0" presId="urn:microsoft.com/office/officeart/2005/8/layout/process4"/>
    <dgm:cxn modelId="{30FE458F-CDD2-4E5E-A6F0-2602A7654C6B}" type="presOf" srcId="{8B93EBD9-F658-4670-AD4D-9E79090D5269}" destId="{A9C1258A-660F-4E30-9183-BFD7F246EAB6}" srcOrd="0" destOrd="0" presId="urn:microsoft.com/office/officeart/2005/8/layout/process4"/>
    <dgm:cxn modelId="{6CC699C6-5327-44EC-82E7-0A48DA44AEF9}" srcId="{4065687E-A8FE-46C5-B4B3-992AE5D7343A}" destId="{ED0AE08F-A225-4800-BA0D-DB0E5B3C4427}" srcOrd="0" destOrd="0" parTransId="{8BBD2257-D287-4388-B94C-1D39CCAA12E9}" sibTransId="{8EFDF17D-0169-4DBE-91EE-6AA77A7DE689}"/>
    <dgm:cxn modelId="{E1872148-1235-4C4D-BDBD-730E9D5A8043}" type="presOf" srcId="{ED0AE08F-A225-4800-BA0D-DB0E5B3C4427}" destId="{A9877342-2696-49B4-BDC6-2AD6FE562A11}" srcOrd="0" destOrd="0" presId="urn:microsoft.com/office/officeart/2005/8/layout/process4"/>
    <dgm:cxn modelId="{04D860AE-7112-4CCA-AC7C-1714B9F396CC}" type="presOf" srcId="{02FDD96E-D6E9-4E67-8E65-E7DCB394ADBD}" destId="{01B7C878-2537-472A-A270-424CE4A23727}" srcOrd="0" destOrd="0" presId="urn:microsoft.com/office/officeart/2005/8/layout/process4"/>
    <dgm:cxn modelId="{E03603A1-21D1-468F-A7F8-D7E852591C3F}" srcId="{4065687E-A8FE-46C5-B4B3-992AE5D7343A}" destId="{31AA0052-E2BC-4851-B75D-0D230932E110}" srcOrd="3" destOrd="0" parTransId="{6166FD14-7B7B-4E9F-B2D2-938762E84C36}" sibTransId="{2B8E60EB-0D50-47B8-B4C1-B58FB73890E7}"/>
    <dgm:cxn modelId="{15B5DD81-838F-48D9-A079-A6CC2A3CD741}" type="presParOf" srcId="{DDC62B5C-DAA8-4044-B35E-C256751B0DE4}" destId="{3734C057-7CF3-48F8-BBF6-DAEC41A5D1FC}" srcOrd="0" destOrd="0" presId="urn:microsoft.com/office/officeart/2005/8/layout/process4"/>
    <dgm:cxn modelId="{88463ED1-92AE-4FB4-A45B-B20E017406F4}" type="presParOf" srcId="{3734C057-7CF3-48F8-BBF6-DAEC41A5D1FC}" destId="{A9C1258A-660F-4E30-9183-BFD7F246EAB6}" srcOrd="0" destOrd="0" presId="urn:microsoft.com/office/officeart/2005/8/layout/process4"/>
    <dgm:cxn modelId="{CBAF5EC0-435D-4B98-95BA-0B878697362D}" type="presParOf" srcId="{DDC62B5C-DAA8-4044-B35E-C256751B0DE4}" destId="{C20F0C1C-2A0D-41AC-A407-65CF6FE19F6E}" srcOrd="1" destOrd="0" presId="urn:microsoft.com/office/officeart/2005/8/layout/process4"/>
    <dgm:cxn modelId="{1F1FCBEF-344C-4CBB-8FFC-0801EC8BFE6E}" type="presParOf" srcId="{DDC62B5C-DAA8-4044-B35E-C256751B0DE4}" destId="{73C37EE5-ABB9-4156-9DFE-7A7CE87F1C16}" srcOrd="2" destOrd="0" presId="urn:microsoft.com/office/officeart/2005/8/layout/process4"/>
    <dgm:cxn modelId="{0F926F5F-4204-435E-8C45-25B50A6987A6}" type="presParOf" srcId="{73C37EE5-ABB9-4156-9DFE-7A7CE87F1C16}" destId="{424BBA21-718D-4C0B-A324-AAA8C548CF23}" srcOrd="0" destOrd="0" presId="urn:microsoft.com/office/officeart/2005/8/layout/process4"/>
    <dgm:cxn modelId="{776F1BFB-0C2D-4D85-A083-2E715E236CEA}" type="presParOf" srcId="{DDC62B5C-DAA8-4044-B35E-C256751B0DE4}" destId="{D396320A-9C26-4085-866D-5F51C442BE9A}" srcOrd="3" destOrd="0" presId="urn:microsoft.com/office/officeart/2005/8/layout/process4"/>
    <dgm:cxn modelId="{E4F56B66-FF6E-4B96-9E14-70BA4743AC36}" type="presParOf" srcId="{DDC62B5C-DAA8-4044-B35E-C256751B0DE4}" destId="{E70C01E5-0D2D-49ED-AE14-18B58126055F}" srcOrd="4" destOrd="0" presId="urn:microsoft.com/office/officeart/2005/8/layout/process4"/>
    <dgm:cxn modelId="{68D374BD-1D99-4399-A728-8607F981BD08}" type="presParOf" srcId="{E70C01E5-0D2D-49ED-AE14-18B58126055F}" destId="{4A933759-4CEB-4287-A00B-3DA59915F64A}" srcOrd="0" destOrd="0" presId="urn:microsoft.com/office/officeart/2005/8/layout/process4"/>
    <dgm:cxn modelId="{8B6CD4B8-2E4A-4D75-A32D-8472DDA57A04}" type="presParOf" srcId="{DDC62B5C-DAA8-4044-B35E-C256751B0DE4}" destId="{670E5872-C6C8-4C51-B701-C7992335B123}" srcOrd="5" destOrd="0" presId="urn:microsoft.com/office/officeart/2005/8/layout/process4"/>
    <dgm:cxn modelId="{D6ACA255-7770-4355-9421-B0302760AF86}" type="presParOf" srcId="{DDC62B5C-DAA8-4044-B35E-C256751B0DE4}" destId="{D4EF0086-F215-438B-B0FF-7467BEDF918C}" srcOrd="6" destOrd="0" presId="urn:microsoft.com/office/officeart/2005/8/layout/process4"/>
    <dgm:cxn modelId="{2AE7DBA3-9960-4FC0-B9E9-B4CDCF8A8D49}" type="presParOf" srcId="{D4EF0086-F215-438B-B0FF-7467BEDF918C}" destId="{40E5E7E3-04BB-4E43-A8AA-A2EAC38BAFB1}" srcOrd="0" destOrd="0" presId="urn:microsoft.com/office/officeart/2005/8/layout/process4"/>
    <dgm:cxn modelId="{3404F713-7A58-43C2-BAAF-D606DB16F2D4}" type="presParOf" srcId="{DDC62B5C-DAA8-4044-B35E-C256751B0DE4}" destId="{B2447CB8-0C6F-404B-953D-3D25C8BAE6DB}" srcOrd="7" destOrd="0" presId="urn:microsoft.com/office/officeart/2005/8/layout/process4"/>
    <dgm:cxn modelId="{660ACC82-8FAE-4F81-A099-32995595F97D}" type="presParOf" srcId="{DDC62B5C-DAA8-4044-B35E-C256751B0DE4}" destId="{A9F3EF37-8538-414D-B1AB-0F09D990D706}" srcOrd="8" destOrd="0" presId="urn:microsoft.com/office/officeart/2005/8/layout/process4"/>
    <dgm:cxn modelId="{C31DF30D-CE24-4643-B44D-225AC95DAFC3}" type="presParOf" srcId="{A9F3EF37-8538-414D-B1AB-0F09D990D706}" destId="{01B7C878-2537-472A-A270-424CE4A23727}" srcOrd="0" destOrd="0" presId="urn:microsoft.com/office/officeart/2005/8/layout/process4"/>
    <dgm:cxn modelId="{4485CD9C-F6A0-4D22-AA50-24555EB11463}" type="presParOf" srcId="{DDC62B5C-DAA8-4044-B35E-C256751B0DE4}" destId="{8FAE5B8E-ECEA-4369-AD07-9FDF083033B5}" srcOrd="9" destOrd="0" presId="urn:microsoft.com/office/officeart/2005/8/layout/process4"/>
    <dgm:cxn modelId="{DE845D3E-23DB-4685-9F2A-6F65665817C3}" type="presParOf" srcId="{DDC62B5C-DAA8-4044-B35E-C256751B0DE4}" destId="{0516F145-FF7D-4058-9A98-F5C27EB6F321}" srcOrd="10" destOrd="0" presId="urn:microsoft.com/office/officeart/2005/8/layout/process4"/>
    <dgm:cxn modelId="{B4CFD504-E31C-463D-B1A3-BA7C6FF9A8F0}" type="presParOf" srcId="{0516F145-FF7D-4058-9A98-F5C27EB6F321}" destId="{A9877342-2696-49B4-BDC6-2AD6FE562A1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DED9A-8D36-4A7C-B5D4-6A8B5A4BC27D}" type="doc">
      <dgm:prSet loTypeId="urn:microsoft.com/office/officeart/2005/8/layout/venn1" loCatId="relationship" qsTypeId="urn:microsoft.com/office/officeart/2005/8/quickstyle/simple1" qsCatId="simple" csTypeId="urn:microsoft.com/office/officeart/2005/8/colors/accent1_2" csCatId="accent1" phldr="1"/>
      <dgm:spPr/>
    </dgm:pt>
    <dgm:pt modelId="{360FC161-1CC6-44F1-A790-D6C3E1F9F5C2}">
      <dgm:prSet phldrT="[Text]" custT="1"/>
      <dgm:spPr/>
      <dgm:t>
        <a:bodyPr/>
        <a:lstStyle/>
        <a:p>
          <a:r>
            <a:rPr lang="es-ES" sz="1800" dirty="0" smtClean="0"/>
            <a:t>Invertir en Oportunidades de Vivienda Y Fortalecimiento del Mercado </a:t>
          </a:r>
          <a:endParaRPr lang="en-US" sz="1800" dirty="0"/>
        </a:p>
      </dgm:t>
    </dgm:pt>
    <dgm:pt modelId="{49259C46-997D-4876-94D8-0E91D3A5F5AD}" type="parTrans" cxnId="{CCCC91B5-8F1C-4237-991F-0C8A6B90DC84}">
      <dgm:prSet/>
      <dgm:spPr/>
      <dgm:t>
        <a:bodyPr/>
        <a:lstStyle/>
        <a:p>
          <a:endParaRPr lang="en-US"/>
        </a:p>
      </dgm:t>
    </dgm:pt>
    <dgm:pt modelId="{61C3F0C2-1AFF-424E-B662-7CEDA7B57E27}" type="sibTrans" cxnId="{CCCC91B5-8F1C-4237-991F-0C8A6B90DC84}">
      <dgm:prSet/>
      <dgm:spPr/>
      <dgm:t>
        <a:bodyPr/>
        <a:lstStyle/>
        <a:p>
          <a:endParaRPr lang="en-US"/>
        </a:p>
      </dgm:t>
    </dgm:pt>
    <dgm:pt modelId="{B689FE77-7975-4477-AF06-F83C0F10069E}">
      <dgm:prSet phldrT="[Text]" custT="1"/>
      <dgm:spPr/>
      <dgm:t>
        <a:bodyPr/>
        <a:lstStyle/>
        <a:p>
          <a:r>
            <a:rPr lang="es-419" sz="1800" noProof="0" dirty="0" smtClean="0"/>
            <a:t>Crear un Vecindario Ambientalmente Sostenible </a:t>
          </a:r>
          <a:endParaRPr lang="es-419" sz="1800" noProof="0" dirty="0"/>
        </a:p>
      </dgm:t>
    </dgm:pt>
    <dgm:pt modelId="{86FB48B4-EA0F-4704-BC09-91AF43756E06}" type="parTrans" cxnId="{106A15C5-EB20-42C7-9B54-3D53EC2D8284}">
      <dgm:prSet/>
      <dgm:spPr/>
      <dgm:t>
        <a:bodyPr/>
        <a:lstStyle/>
        <a:p>
          <a:endParaRPr lang="en-US"/>
        </a:p>
      </dgm:t>
    </dgm:pt>
    <dgm:pt modelId="{12B2CD90-E56D-4B81-9531-15C592386BD6}" type="sibTrans" cxnId="{106A15C5-EB20-42C7-9B54-3D53EC2D8284}">
      <dgm:prSet/>
      <dgm:spPr/>
      <dgm:t>
        <a:bodyPr/>
        <a:lstStyle/>
        <a:p>
          <a:endParaRPr lang="en-US"/>
        </a:p>
      </dgm:t>
    </dgm:pt>
    <dgm:pt modelId="{540BCBA9-6DCF-49D2-9724-D21BCFE74AAF}">
      <dgm:prSet phldrT="[Text]" custT="1"/>
      <dgm:spPr/>
      <dgm:t>
        <a:bodyPr/>
        <a:lstStyle/>
        <a:p>
          <a:r>
            <a:rPr lang="en-US" sz="1800" dirty="0" err="1" smtClean="0"/>
            <a:t>Crear</a:t>
          </a:r>
          <a:r>
            <a:rPr lang="en-US" sz="1800" dirty="0" smtClean="0"/>
            <a:t> </a:t>
          </a:r>
          <a:r>
            <a:rPr lang="en-US" sz="1800" dirty="0" err="1" smtClean="0"/>
            <a:t>Conectividad</a:t>
          </a:r>
          <a:r>
            <a:rPr lang="en-US" sz="1800" dirty="0" smtClean="0"/>
            <a:t> Y </a:t>
          </a:r>
          <a:r>
            <a:rPr lang="en-US" sz="1800" dirty="0" err="1" smtClean="0"/>
            <a:t>Acceso</a:t>
          </a:r>
          <a:r>
            <a:rPr lang="en-US" sz="1800" dirty="0" smtClean="0"/>
            <a:t> </a:t>
          </a:r>
          <a:endParaRPr lang="en-US" sz="1800" dirty="0"/>
        </a:p>
      </dgm:t>
    </dgm:pt>
    <dgm:pt modelId="{6824D3E5-BBE8-417C-9C8A-B7A2DCD48639}" type="parTrans" cxnId="{61DDDB22-D457-4782-BB8E-DBFE58DC07D3}">
      <dgm:prSet/>
      <dgm:spPr/>
      <dgm:t>
        <a:bodyPr/>
        <a:lstStyle/>
        <a:p>
          <a:endParaRPr lang="en-US"/>
        </a:p>
      </dgm:t>
    </dgm:pt>
    <dgm:pt modelId="{CFBE9250-7123-4186-B04B-5111ACD95E92}" type="sibTrans" cxnId="{61DDDB22-D457-4782-BB8E-DBFE58DC07D3}">
      <dgm:prSet/>
      <dgm:spPr/>
      <dgm:t>
        <a:bodyPr/>
        <a:lstStyle/>
        <a:p>
          <a:endParaRPr lang="en-US"/>
        </a:p>
      </dgm:t>
    </dgm:pt>
    <dgm:pt modelId="{FC91E6AA-FE4F-49BB-A27C-7BE1F82CB2CA}">
      <dgm:prSet phldrT="[Text]" custT="1"/>
      <dgm:spPr/>
      <dgm:t>
        <a:bodyPr/>
        <a:lstStyle/>
        <a:p>
          <a:r>
            <a:rPr lang="es-ES" sz="1800" dirty="0" smtClean="0"/>
            <a:t>Crear Oportunidades para la Salud y el Bienestar </a:t>
          </a:r>
          <a:endParaRPr lang="en-US" sz="1800" dirty="0"/>
        </a:p>
      </dgm:t>
    </dgm:pt>
    <dgm:pt modelId="{39BCEF95-034B-4D88-AA39-E7342A97E71D}" type="parTrans" cxnId="{4531E521-D529-4F6D-BCDC-A9DC227024A8}">
      <dgm:prSet/>
      <dgm:spPr/>
      <dgm:t>
        <a:bodyPr/>
        <a:lstStyle/>
        <a:p>
          <a:endParaRPr lang="en-US"/>
        </a:p>
      </dgm:t>
    </dgm:pt>
    <dgm:pt modelId="{ECE83CA4-1EEA-42B7-AF04-009BC4D67E66}" type="sibTrans" cxnId="{4531E521-D529-4F6D-BCDC-A9DC227024A8}">
      <dgm:prSet/>
      <dgm:spPr/>
      <dgm:t>
        <a:bodyPr/>
        <a:lstStyle/>
        <a:p>
          <a:endParaRPr lang="en-US"/>
        </a:p>
      </dgm:t>
    </dgm:pt>
    <dgm:pt modelId="{6434616C-676D-4064-845E-ED560F8E200C}">
      <dgm:prSet phldrT="[Text]" custT="1"/>
      <dgm:spPr/>
      <dgm:t>
        <a:bodyPr/>
        <a:lstStyle/>
        <a:p>
          <a:r>
            <a:rPr lang="en-US" sz="1800" dirty="0" err="1" smtClean="0"/>
            <a:t>Mejorar</a:t>
          </a:r>
          <a:r>
            <a:rPr lang="en-US" sz="1800" dirty="0" smtClean="0"/>
            <a:t> la </a:t>
          </a:r>
          <a:r>
            <a:rPr lang="en-US" sz="1800" dirty="0" err="1" smtClean="0"/>
            <a:t>Securidad</a:t>
          </a:r>
          <a:endParaRPr lang="en-US" sz="1800" dirty="0"/>
        </a:p>
      </dgm:t>
    </dgm:pt>
    <dgm:pt modelId="{B210A93C-635E-4325-BC69-CFD986D3D841}" type="parTrans" cxnId="{AD374063-3C32-4869-ABAB-7FC96FF25B76}">
      <dgm:prSet/>
      <dgm:spPr/>
      <dgm:t>
        <a:bodyPr/>
        <a:lstStyle/>
        <a:p>
          <a:endParaRPr lang="en-US"/>
        </a:p>
      </dgm:t>
    </dgm:pt>
    <dgm:pt modelId="{11F85C5C-EE4D-4E94-908E-89E2691B7F2D}" type="sibTrans" cxnId="{AD374063-3C32-4869-ABAB-7FC96FF25B76}">
      <dgm:prSet/>
      <dgm:spPr/>
      <dgm:t>
        <a:bodyPr/>
        <a:lstStyle/>
        <a:p>
          <a:endParaRPr lang="en-US"/>
        </a:p>
      </dgm:t>
    </dgm:pt>
    <dgm:pt modelId="{C2B8A816-C439-40B5-A9D7-C1D93079CC74}">
      <dgm:prSet phldrT="[Text]" custT="1"/>
      <dgm:spPr/>
      <dgm:t>
        <a:bodyPr/>
        <a:lstStyle/>
        <a:p>
          <a:r>
            <a:rPr lang="en-US" sz="1800" dirty="0" err="1" smtClean="0"/>
            <a:t>Crear</a:t>
          </a:r>
          <a:r>
            <a:rPr lang="en-US" sz="1800" dirty="0" smtClean="0"/>
            <a:t> </a:t>
          </a:r>
          <a:r>
            <a:rPr lang="en-US" sz="1800" dirty="0" err="1" smtClean="0"/>
            <a:t>Oportunidades</a:t>
          </a:r>
          <a:r>
            <a:rPr lang="en-US" sz="1800" dirty="0" smtClean="0"/>
            <a:t> para </a:t>
          </a:r>
          <a:r>
            <a:rPr lang="en-US" sz="1800" dirty="0"/>
            <a:t/>
          </a:r>
          <a:br>
            <a:rPr lang="en-US" sz="1800" dirty="0"/>
          </a:br>
          <a:r>
            <a:rPr lang="en-US" sz="1800" dirty="0" err="1" smtClean="0"/>
            <a:t>Desarrollo</a:t>
          </a:r>
          <a:r>
            <a:rPr lang="en-US" sz="1800" dirty="0" smtClean="0"/>
            <a:t> </a:t>
          </a:r>
          <a:r>
            <a:rPr lang="en-US" sz="1800" dirty="0" err="1" smtClean="0"/>
            <a:t>Economico</a:t>
          </a:r>
          <a:endParaRPr lang="en-US" sz="1800" dirty="0"/>
        </a:p>
      </dgm:t>
    </dgm:pt>
    <dgm:pt modelId="{B902B374-514D-43AC-BBD6-DC03E852BA9F}" type="parTrans" cxnId="{D0B26C3E-DD82-4E9A-9304-DF966B09D4F6}">
      <dgm:prSet/>
      <dgm:spPr/>
      <dgm:t>
        <a:bodyPr/>
        <a:lstStyle/>
        <a:p>
          <a:endParaRPr lang="en-US"/>
        </a:p>
      </dgm:t>
    </dgm:pt>
    <dgm:pt modelId="{E6906DC6-2BC4-4B1E-AD2D-7893A1E1AFB6}" type="sibTrans" cxnId="{D0B26C3E-DD82-4E9A-9304-DF966B09D4F6}">
      <dgm:prSet/>
      <dgm:spPr/>
      <dgm:t>
        <a:bodyPr/>
        <a:lstStyle/>
        <a:p>
          <a:endParaRPr lang="en-US"/>
        </a:p>
      </dgm:t>
    </dgm:pt>
    <dgm:pt modelId="{30642126-7BB2-4BEF-A244-07CD02E39CF8}" type="pres">
      <dgm:prSet presAssocID="{D19DED9A-8D36-4A7C-B5D4-6A8B5A4BC27D}" presName="compositeShape" presStyleCnt="0">
        <dgm:presLayoutVars>
          <dgm:chMax val="7"/>
          <dgm:dir/>
          <dgm:resizeHandles val="exact"/>
        </dgm:presLayoutVars>
      </dgm:prSet>
      <dgm:spPr/>
    </dgm:pt>
    <dgm:pt modelId="{68EE1DF9-F860-44BA-910A-00BEA960F2E3}" type="pres">
      <dgm:prSet presAssocID="{360FC161-1CC6-44F1-A790-D6C3E1F9F5C2}" presName="circ1" presStyleLbl="vennNode1" presStyleIdx="0" presStyleCnt="6"/>
      <dgm:spPr>
        <a:solidFill>
          <a:srgbClr val="660066">
            <a:alpha val="50000"/>
          </a:srgbClr>
        </a:solidFill>
      </dgm:spPr>
    </dgm:pt>
    <dgm:pt modelId="{A5606BB1-55ED-4DE2-9E84-D675C5ACE632}" type="pres">
      <dgm:prSet presAssocID="{360FC161-1CC6-44F1-A790-D6C3E1F9F5C2}" presName="circ1Tx" presStyleLbl="revTx" presStyleIdx="0" presStyleCnt="0" custLinFactNeighborY="29911">
        <dgm:presLayoutVars>
          <dgm:chMax val="0"/>
          <dgm:chPref val="0"/>
          <dgm:bulletEnabled val="1"/>
        </dgm:presLayoutVars>
      </dgm:prSet>
      <dgm:spPr/>
      <dgm:t>
        <a:bodyPr/>
        <a:lstStyle/>
        <a:p>
          <a:endParaRPr lang="en-US"/>
        </a:p>
      </dgm:t>
    </dgm:pt>
    <dgm:pt modelId="{2BA0298E-54AF-471C-AA70-EE8D5E6982E7}" type="pres">
      <dgm:prSet presAssocID="{FC91E6AA-FE4F-49BB-A27C-7BE1F82CB2CA}" presName="circ2" presStyleLbl="vennNode1" presStyleIdx="1" presStyleCnt="6"/>
      <dgm:spPr>
        <a:solidFill>
          <a:srgbClr val="660066">
            <a:alpha val="50000"/>
          </a:srgbClr>
        </a:solidFill>
      </dgm:spPr>
    </dgm:pt>
    <dgm:pt modelId="{B3AA4CFA-974E-4644-85DB-EFD002507852}" type="pres">
      <dgm:prSet presAssocID="{FC91E6AA-FE4F-49BB-A27C-7BE1F82CB2CA}" presName="circ2Tx" presStyleLbl="revTx" presStyleIdx="0" presStyleCnt="0" custLinFactNeighborX="-14055" custLinFactNeighborY="13677">
        <dgm:presLayoutVars>
          <dgm:chMax val="0"/>
          <dgm:chPref val="0"/>
          <dgm:bulletEnabled val="1"/>
        </dgm:presLayoutVars>
      </dgm:prSet>
      <dgm:spPr/>
      <dgm:t>
        <a:bodyPr/>
        <a:lstStyle/>
        <a:p>
          <a:endParaRPr lang="en-US"/>
        </a:p>
      </dgm:t>
    </dgm:pt>
    <dgm:pt modelId="{C96B7719-B8E2-4013-88EC-16F63D780C54}" type="pres">
      <dgm:prSet presAssocID="{B689FE77-7975-4477-AF06-F83C0F10069E}" presName="circ3" presStyleLbl="vennNode1" presStyleIdx="2" presStyleCnt="6"/>
      <dgm:spPr>
        <a:solidFill>
          <a:srgbClr val="660066">
            <a:alpha val="50000"/>
          </a:srgbClr>
        </a:solidFill>
      </dgm:spPr>
    </dgm:pt>
    <dgm:pt modelId="{5F345D04-B532-4F4B-8C9A-3F75DA64DF95}" type="pres">
      <dgm:prSet presAssocID="{B689FE77-7975-4477-AF06-F83C0F10069E}" presName="circ3Tx" presStyleLbl="revTx" presStyleIdx="0" presStyleCnt="0" custLinFactNeighborX="-8968" custLinFactNeighborY="-8129">
        <dgm:presLayoutVars>
          <dgm:chMax val="0"/>
          <dgm:chPref val="0"/>
          <dgm:bulletEnabled val="1"/>
        </dgm:presLayoutVars>
      </dgm:prSet>
      <dgm:spPr/>
      <dgm:t>
        <a:bodyPr/>
        <a:lstStyle/>
        <a:p>
          <a:endParaRPr lang="en-US"/>
        </a:p>
      </dgm:t>
    </dgm:pt>
    <dgm:pt modelId="{2DF380FD-784C-485E-9675-93AF4C22AC82}" type="pres">
      <dgm:prSet presAssocID="{540BCBA9-6DCF-49D2-9724-D21BCFE74AAF}" presName="circ4" presStyleLbl="vennNode1" presStyleIdx="3" presStyleCnt="6"/>
      <dgm:spPr>
        <a:solidFill>
          <a:srgbClr val="660066">
            <a:alpha val="50000"/>
          </a:srgbClr>
        </a:solidFill>
      </dgm:spPr>
    </dgm:pt>
    <dgm:pt modelId="{45F5C5DF-3B6C-4982-8339-37B0A8461EB8}" type="pres">
      <dgm:prSet presAssocID="{540BCBA9-6DCF-49D2-9724-D21BCFE74AAF}" presName="circ4Tx" presStyleLbl="revTx" presStyleIdx="0" presStyleCnt="0" custLinFactNeighborY="-29045">
        <dgm:presLayoutVars>
          <dgm:chMax val="0"/>
          <dgm:chPref val="0"/>
          <dgm:bulletEnabled val="1"/>
        </dgm:presLayoutVars>
      </dgm:prSet>
      <dgm:spPr/>
      <dgm:t>
        <a:bodyPr/>
        <a:lstStyle/>
        <a:p>
          <a:endParaRPr lang="en-US"/>
        </a:p>
      </dgm:t>
    </dgm:pt>
    <dgm:pt modelId="{35C3E26D-1E84-4357-A97A-09A43B54AD40}" type="pres">
      <dgm:prSet presAssocID="{6434616C-676D-4064-845E-ED560F8E200C}" presName="circ5" presStyleLbl="vennNode1" presStyleIdx="4" presStyleCnt="6"/>
      <dgm:spPr>
        <a:solidFill>
          <a:srgbClr val="660066">
            <a:alpha val="50000"/>
          </a:srgbClr>
        </a:solidFill>
      </dgm:spPr>
    </dgm:pt>
    <dgm:pt modelId="{BBD660A8-83AB-460D-9728-E1B43851A186}" type="pres">
      <dgm:prSet presAssocID="{6434616C-676D-4064-845E-ED560F8E200C}" presName="circ5Tx" presStyleLbl="revTx" presStyleIdx="0" presStyleCnt="0" custLinFactNeighborX="26369" custLinFactNeighborY="-7465">
        <dgm:presLayoutVars>
          <dgm:chMax val="0"/>
          <dgm:chPref val="0"/>
          <dgm:bulletEnabled val="1"/>
        </dgm:presLayoutVars>
      </dgm:prSet>
      <dgm:spPr/>
      <dgm:t>
        <a:bodyPr/>
        <a:lstStyle/>
        <a:p>
          <a:endParaRPr lang="en-US"/>
        </a:p>
      </dgm:t>
    </dgm:pt>
    <dgm:pt modelId="{A65FC996-F469-4016-A86B-8546EC8929DA}" type="pres">
      <dgm:prSet presAssocID="{C2B8A816-C439-40B5-A9D7-C1D93079CC74}" presName="circ6" presStyleLbl="vennNode1" presStyleIdx="5" presStyleCnt="6"/>
      <dgm:spPr>
        <a:solidFill>
          <a:srgbClr val="660066">
            <a:alpha val="50000"/>
          </a:srgbClr>
        </a:solidFill>
      </dgm:spPr>
    </dgm:pt>
    <dgm:pt modelId="{E22F14C9-0A36-478F-9D76-43195FD91508}" type="pres">
      <dgm:prSet presAssocID="{C2B8A816-C439-40B5-A9D7-C1D93079CC74}" presName="circ6Tx" presStyleLbl="revTx" presStyleIdx="0" presStyleCnt="0" custLinFactNeighborX="8968" custLinFactNeighborY="11440">
        <dgm:presLayoutVars>
          <dgm:chMax val="0"/>
          <dgm:chPref val="0"/>
          <dgm:bulletEnabled val="1"/>
        </dgm:presLayoutVars>
      </dgm:prSet>
      <dgm:spPr/>
      <dgm:t>
        <a:bodyPr/>
        <a:lstStyle/>
        <a:p>
          <a:endParaRPr lang="en-US"/>
        </a:p>
      </dgm:t>
    </dgm:pt>
  </dgm:ptLst>
  <dgm:cxnLst>
    <dgm:cxn modelId="{622B3928-A387-4DA8-AFCC-FF5D2A4FF3EF}" type="presOf" srcId="{FC91E6AA-FE4F-49BB-A27C-7BE1F82CB2CA}" destId="{B3AA4CFA-974E-4644-85DB-EFD002507852}" srcOrd="0" destOrd="0" presId="urn:microsoft.com/office/officeart/2005/8/layout/venn1"/>
    <dgm:cxn modelId="{61DDDB22-D457-4782-BB8E-DBFE58DC07D3}" srcId="{D19DED9A-8D36-4A7C-B5D4-6A8B5A4BC27D}" destId="{540BCBA9-6DCF-49D2-9724-D21BCFE74AAF}" srcOrd="3" destOrd="0" parTransId="{6824D3E5-BBE8-417C-9C8A-B7A2DCD48639}" sibTransId="{CFBE9250-7123-4186-B04B-5111ACD95E92}"/>
    <dgm:cxn modelId="{CF00067E-B24B-411F-BC42-A9A6481288FF}" type="presOf" srcId="{360FC161-1CC6-44F1-A790-D6C3E1F9F5C2}" destId="{A5606BB1-55ED-4DE2-9E84-D675C5ACE632}" srcOrd="0" destOrd="0" presId="urn:microsoft.com/office/officeart/2005/8/layout/venn1"/>
    <dgm:cxn modelId="{06ED2683-F93F-4691-B791-F6492DF98E2F}" type="presOf" srcId="{C2B8A816-C439-40B5-A9D7-C1D93079CC74}" destId="{E22F14C9-0A36-478F-9D76-43195FD91508}" srcOrd="0" destOrd="0" presId="urn:microsoft.com/office/officeart/2005/8/layout/venn1"/>
    <dgm:cxn modelId="{7DF746F8-6BDB-4445-9897-A6E1F264EEFB}" type="presOf" srcId="{D19DED9A-8D36-4A7C-B5D4-6A8B5A4BC27D}" destId="{30642126-7BB2-4BEF-A244-07CD02E39CF8}" srcOrd="0" destOrd="0" presId="urn:microsoft.com/office/officeart/2005/8/layout/venn1"/>
    <dgm:cxn modelId="{AD374063-3C32-4869-ABAB-7FC96FF25B76}" srcId="{D19DED9A-8D36-4A7C-B5D4-6A8B5A4BC27D}" destId="{6434616C-676D-4064-845E-ED560F8E200C}" srcOrd="4" destOrd="0" parTransId="{B210A93C-635E-4325-BC69-CFD986D3D841}" sibTransId="{11F85C5C-EE4D-4E94-908E-89E2691B7F2D}"/>
    <dgm:cxn modelId="{D0B26C3E-DD82-4E9A-9304-DF966B09D4F6}" srcId="{D19DED9A-8D36-4A7C-B5D4-6A8B5A4BC27D}" destId="{C2B8A816-C439-40B5-A9D7-C1D93079CC74}" srcOrd="5" destOrd="0" parTransId="{B902B374-514D-43AC-BBD6-DC03E852BA9F}" sibTransId="{E6906DC6-2BC4-4B1E-AD2D-7893A1E1AFB6}"/>
    <dgm:cxn modelId="{4A2055B3-6D15-4E6A-BF08-3AAADD22BBDA}" type="presOf" srcId="{6434616C-676D-4064-845E-ED560F8E200C}" destId="{BBD660A8-83AB-460D-9728-E1B43851A186}" srcOrd="0" destOrd="0" presId="urn:microsoft.com/office/officeart/2005/8/layout/venn1"/>
    <dgm:cxn modelId="{106A15C5-EB20-42C7-9B54-3D53EC2D8284}" srcId="{D19DED9A-8D36-4A7C-B5D4-6A8B5A4BC27D}" destId="{B689FE77-7975-4477-AF06-F83C0F10069E}" srcOrd="2" destOrd="0" parTransId="{86FB48B4-EA0F-4704-BC09-91AF43756E06}" sibTransId="{12B2CD90-E56D-4B81-9531-15C592386BD6}"/>
    <dgm:cxn modelId="{CCCC91B5-8F1C-4237-991F-0C8A6B90DC84}" srcId="{D19DED9A-8D36-4A7C-B5D4-6A8B5A4BC27D}" destId="{360FC161-1CC6-44F1-A790-D6C3E1F9F5C2}" srcOrd="0" destOrd="0" parTransId="{49259C46-997D-4876-94D8-0E91D3A5F5AD}" sibTransId="{61C3F0C2-1AFF-424E-B662-7CEDA7B57E27}"/>
    <dgm:cxn modelId="{F7DDCA90-8FCA-450B-826F-07A8F96B3E16}" type="presOf" srcId="{540BCBA9-6DCF-49D2-9724-D21BCFE74AAF}" destId="{45F5C5DF-3B6C-4982-8339-37B0A8461EB8}" srcOrd="0" destOrd="0" presId="urn:microsoft.com/office/officeart/2005/8/layout/venn1"/>
    <dgm:cxn modelId="{DE8C7232-15DC-4C6A-9EFE-442FD5CC32A6}" type="presOf" srcId="{B689FE77-7975-4477-AF06-F83C0F10069E}" destId="{5F345D04-B532-4F4B-8C9A-3F75DA64DF95}" srcOrd="0" destOrd="0" presId="urn:microsoft.com/office/officeart/2005/8/layout/venn1"/>
    <dgm:cxn modelId="{4531E521-D529-4F6D-BCDC-A9DC227024A8}" srcId="{D19DED9A-8D36-4A7C-B5D4-6A8B5A4BC27D}" destId="{FC91E6AA-FE4F-49BB-A27C-7BE1F82CB2CA}" srcOrd="1" destOrd="0" parTransId="{39BCEF95-034B-4D88-AA39-E7342A97E71D}" sibTransId="{ECE83CA4-1EEA-42B7-AF04-009BC4D67E66}"/>
    <dgm:cxn modelId="{7AE4966B-04E5-4F12-9426-741AABEA9E09}" type="presParOf" srcId="{30642126-7BB2-4BEF-A244-07CD02E39CF8}" destId="{68EE1DF9-F860-44BA-910A-00BEA960F2E3}" srcOrd="0" destOrd="0" presId="urn:microsoft.com/office/officeart/2005/8/layout/venn1"/>
    <dgm:cxn modelId="{1F2523B0-A535-4149-970E-B39DE66F0238}" type="presParOf" srcId="{30642126-7BB2-4BEF-A244-07CD02E39CF8}" destId="{A5606BB1-55ED-4DE2-9E84-D675C5ACE632}" srcOrd="1" destOrd="0" presId="urn:microsoft.com/office/officeart/2005/8/layout/venn1"/>
    <dgm:cxn modelId="{396CCD93-E122-458D-A102-D2B4AE9791F8}" type="presParOf" srcId="{30642126-7BB2-4BEF-A244-07CD02E39CF8}" destId="{2BA0298E-54AF-471C-AA70-EE8D5E6982E7}" srcOrd="2" destOrd="0" presId="urn:microsoft.com/office/officeart/2005/8/layout/venn1"/>
    <dgm:cxn modelId="{E5888541-087F-4F6E-B234-8D7439D10C9A}" type="presParOf" srcId="{30642126-7BB2-4BEF-A244-07CD02E39CF8}" destId="{B3AA4CFA-974E-4644-85DB-EFD002507852}" srcOrd="3" destOrd="0" presId="urn:microsoft.com/office/officeart/2005/8/layout/venn1"/>
    <dgm:cxn modelId="{7023A3B7-ADC5-41A3-8BE5-E49DF61D6609}" type="presParOf" srcId="{30642126-7BB2-4BEF-A244-07CD02E39CF8}" destId="{C96B7719-B8E2-4013-88EC-16F63D780C54}" srcOrd="4" destOrd="0" presId="urn:microsoft.com/office/officeart/2005/8/layout/venn1"/>
    <dgm:cxn modelId="{69B850AF-0AF8-4A3E-8708-D69C68DCB116}" type="presParOf" srcId="{30642126-7BB2-4BEF-A244-07CD02E39CF8}" destId="{5F345D04-B532-4F4B-8C9A-3F75DA64DF95}" srcOrd="5" destOrd="0" presId="urn:microsoft.com/office/officeart/2005/8/layout/venn1"/>
    <dgm:cxn modelId="{19AACB98-B8E3-494F-B8E7-11C8DBBB2287}" type="presParOf" srcId="{30642126-7BB2-4BEF-A244-07CD02E39CF8}" destId="{2DF380FD-784C-485E-9675-93AF4C22AC82}" srcOrd="6" destOrd="0" presId="urn:microsoft.com/office/officeart/2005/8/layout/venn1"/>
    <dgm:cxn modelId="{7920BF9D-D395-471D-8859-02895AD00841}" type="presParOf" srcId="{30642126-7BB2-4BEF-A244-07CD02E39CF8}" destId="{45F5C5DF-3B6C-4982-8339-37B0A8461EB8}" srcOrd="7" destOrd="0" presId="urn:microsoft.com/office/officeart/2005/8/layout/venn1"/>
    <dgm:cxn modelId="{DF940E29-1DD6-4B26-99F6-84D29795FE7E}" type="presParOf" srcId="{30642126-7BB2-4BEF-A244-07CD02E39CF8}" destId="{35C3E26D-1E84-4357-A97A-09A43B54AD40}" srcOrd="8" destOrd="0" presId="urn:microsoft.com/office/officeart/2005/8/layout/venn1"/>
    <dgm:cxn modelId="{12B55919-E261-4D3A-9F67-E4A9552FAAE9}" type="presParOf" srcId="{30642126-7BB2-4BEF-A244-07CD02E39CF8}" destId="{BBD660A8-83AB-460D-9728-E1B43851A186}" srcOrd="9" destOrd="0" presId="urn:microsoft.com/office/officeart/2005/8/layout/venn1"/>
    <dgm:cxn modelId="{5588F8B3-7CD5-47FB-BDBC-32C626443AFC}" type="presParOf" srcId="{30642126-7BB2-4BEF-A244-07CD02E39CF8}" destId="{A65FC996-F469-4016-A86B-8546EC8929DA}" srcOrd="10" destOrd="0" presId="urn:microsoft.com/office/officeart/2005/8/layout/venn1"/>
    <dgm:cxn modelId="{886FC7C7-AD2F-4C8B-AB3C-6C9860768378}" type="presParOf" srcId="{30642126-7BB2-4BEF-A244-07CD02E39CF8}" destId="{E22F14C9-0A36-478F-9D76-43195FD91508}"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1258A-660F-4E30-9183-BFD7F246EAB6}">
      <dsp:nvSpPr>
        <dsp:cNvPr id="0" name=""/>
        <dsp:cNvSpPr/>
      </dsp:nvSpPr>
      <dsp:spPr>
        <a:xfrm>
          <a:off x="0" y="4510194"/>
          <a:ext cx="4553700" cy="1205343"/>
        </a:xfrm>
        <a:prstGeom prst="downArrowCallou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DOP </a:t>
          </a:r>
          <a:r>
            <a:rPr lang="en-US" sz="1300" kern="1200" dirty="0" err="1"/>
            <a:t>Finaliza</a:t>
          </a:r>
          <a:r>
            <a:rPr lang="en-US" sz="1300" kern="1200" dirty="0"/>
            <a:t>, </a:t>
          </a:r>
          <a:r>
            <a:rPr lang="en-US" sz="1300" kern="1200" dirty="0" err="1"/>
            <a:t>Presenta</a:t>
          </a:r>
          <a:r>
            <a:rPr lang="en-US" sz="1300" kern="1200" dirty="0"/>
            <a:t> a la </a:t>
          </a:r>
          <a:r>
            <a:rPr lang="en-US" sz="1300" kern="1200" dirty="0" err="1"/>
            <a:t>Comision</a:t>
          </a:r>
          <a:r>
            <a:rPr lang="en-US" sz="1300" kern="1200" dirty="0"/>
            <a:t> de </a:t>
          </a:r>
          <a:r>
            <a:rPr lang="en-US" sz="1300" kern="1200" dirty="0" err="1"/>
            <a:t>Planeamiento</a:t>
          </a:r>
          <a:r>
            <a:rPr lang="en-US" sz="1300" kern="1200" dirty="0"/>
            <a:t> </a:t>
          </a:r>
        </a:p>
      </dsp:txBody>
      <dsp:txXfrm>
        <a:off x="0" y="4510194"/>
        <a:ext cx="4553700" cy="783196"/>
      </dsp:txXfrm>
    </dsp:sp>
    <dsp:sp modelId="{424BBA21-718D-4C0B-A324-AAA8C548CF23}">
      <dsp:nvSpPr>
        <dsp:cNvPr id="0" name=""/>
        <dsp:cNvSpPr/>
      </dsp:nvSpPr>
      <dsp:spPr>
        <a:xfrm rot="10800000">
          <a:off x="0" y="3750641"/>
          <a:ext cx="4553700" cy="808350"/>
        </a:xfrm>
        <a:prstGeom prst="rect">
          <a:avLst/>
        </a:prstGeom>
        <a:solidFill>
          <a:srgbClr val="D76A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latin typeface="Tw Cen MT" panose="020B0602020104020603" pitchFamily="34" charset="0"/>
            </a:rPr>
            <a:t>COMPLETAR: FINALIZAR e IMPLEMENTAR EL PLAN</a:t>
          </a:r>
          <a:endParaRPr lang="en-US" sz="1600" i="1" kern="1200" dirty="0">
            <a:latin typeface="Garamond" panose="02020404030301010803" pitchFamily="18" charset="0"/>
          </a:endParaRPr>
        </a:p>
      </dsp:txBody>
      <dsp:txXfrm rot="10800000">
        <a:off x="0" y="3750641"/>
        <a:ext cx="4553700" cy="808350"/>
      </dsp:txXfrm>
    </dsp:sp>
    <dsp:sp modelId="{4A933759-4CEB-4287-A00B-3DA59915F64A}">
      <dsp:nvSpPr>
        <dsp:cNvPr id="0" name=""/>
        <dsp:cNvSpPr/>
      </dsp:nvSpPr>
      <dsp:spPr>
        <a:xfrm rot="10800000">
          <a:off x="0" y="2861878"/>
          <a:ext cx="4553700" cy="1156797"/>
        </a:xfrm>
        <a:prstGeom prst="upArrowCallou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DOP Drafts, City Agency, </a:t>
          </a:r>
          <a:br>
            <a:rPr lang="en-US" sz="1300" kern="1200" dirty="0"/>
          </a:br>
          <a:r>
            <a:rPr lang="en-US" sz="1300" kern="1200" dirty="0" err="1"/>
            <a:t>Comites</a:t>
          </a:r>
          <a:r>
            <a:rPr lang="en-US" sz="1300" kern="1200" dirty="0"/>
            <a:t>, </a:t>
          </a:r>
          <a:r>
            <a:rPr lang="en-US" sz="1300" kern="1200" dirty="0" err="1"/>
            <a:t>Talleres</a:t>
          </a:r>
          <a:endParaRPr lang="en-US" sz="1300" kern="1200" dirty="0"/>
        </a:p>
      </dsp:txBody>
      <dsp:txXfrm rot="10800000">
        <a:off x="0" y="2861878"/>
        <a:ext cx="4553700" cy="751652"/>
      </dsp:txXfrm>
    </dsp:sp>
    <dsp:sp modelId="{40E5E7E3-04BB-4E43-A8AA-A2EAC38BAFB1}">
      <dsp:nvSpPr>
        <dsp:cNvPr id="0" name=""/>
        <dsp:cNvSpPr/>
      </dsp:nvSpPr>
      <dsp:spPr>
        <a:xfrm rot="10800000">
          <a:off x="0" y="2079130"/>
          <a:ext cx="4553700" cy="832624"/>
        </a:xfrm>
        <a:prstGeom prst="rect">
          <a:avLst/>
        </a:prstGeom>
        <a:solidFill>
          <a:srgbClr val="D76A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latin typeface="Tw Cen MT" panose="020B0602020104020603" pitchFamily="34" charset="0"/>
            </a:rPr>
            <a:t>CREAR: DESARROLLAR Y REVISAR RECOMENDACIONES</a:t>
          </a:r>
          <a:endParaRPr lang="en-US" sz="1600" i="1" kern="1200" dirty="0">
            <a:latin typeface="Garamond" panose="02020404030301010803" pitchFamily="18" charset="0"/>
          </a:endParaRPr>
        </a:p>
      </dsp:txBody>
      <dsp:txXfrm rot="10800000">
        <a:off x="0" y="2079130"/>
        <a:ext cx="4553700" cy="832624"/>
      </dsp:txXfrm>
    </dsp:sp>
    <dsp:sp modelId="{01B7C878-2537-472A-A270-424CE4A23727}">
      <dsp:nvSpPr>
        <dsp:cNvPr id="0" name=""/>
        <dsp:cNvSpPr/>
      </dsp:nvSpPr>
      <dsp:spPr>
        <a:xfrm rot="10800000">
          <a:off x="0" y="1199608"/>
          <a:ext cx="4553700" cy="1145386"/>
        </a:xfrm>
        <a:prstGeom prst="upArrowCallou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PE" sz="1300" kern="1200" dirty="0"/>
            <a:t>Talleres, Encuestas, Actividades (Caminatas con la Comunidad)</a:t>
          </a:r>
          <a:endParaRPr lang="en-US" sz="1300" kern="1200" dirty="0"/>
        </a:p>
      </dsp:txBody>
      <dsp:txXfrm rot="10800000">
        <a:off x="0" y="1199608"/>
        <a:ext cx="4553700" cy="744237"/>
      </dsp:txXfrm>
    </dsp:sp>
    <dsp:sp modelId="{A9877342-2696-49B4-BDC6-2AD6FE562A11}">
      <dsp:nvSpPr>
        <dsp:cNvPr id="0" name=""/>
        <dsp:cNvSpPr/>
      </dsp:nvSpPr>
      <dsp:spPr>
        <a:xfrm rot="10800000">
          <a:off x="0" y="439554"/>
          <a:ext cx="4553700" cy="775347"/>
        </a:xfrm>
        <a:prstGeom prst="rect">
          <a:avLst/>
        </a:prstGeom>
        <a:solidFill>
          <a:srgbClr val="D76A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latin typeface="Tw Cen MT" panose="020B0602020104020603" pitchFamily="34" charset="0"/>
            </a:rPr>
            <a:t>ESCUCHAR: RECOLECTAR INFORMACION</a:t>
          </a:r>
          <a:endParaRPr lang="en-US" sz="1600" i="1" kern="1200" dirty="0">
            <a:latin typeface="Garamond" panose="02020404030301010803" pitchFamily="18" charset="0"/>
            <a:cs typeface="Times New Roman" panose="02020603050405020304" pitchFamily="18" charset="0"/>
          </a:endParaRPr>
        </a:p>
      </dsp:txBody>
      <dsp:txXfrm rot="10800000">
        <a:off x="0" y="439554"/>
        <a:ext cx="4553700" cy="775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E1DF9-F860-44BA-910A-00BEA960F2E3}">
      <dsp:nvSpPr>
        <dsp:cNvPr id="0" name=""/>
        <dsp:cNvSpPr/>
      </dsp:nvSpPr>
      <dsp:spPr>
        <a:xfrm>
          <a:off x="4276197" y="1547283"/>
          <a:ext cx="2072903" cy="2072903"/>
        </a:xfrm>
        <a:prstGeom prst="ellipse">
          <a:avLst/>
        </a:prstGeom>
        <a:solidFill>
          <a:srgbClr val="66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5606BB1-55ED-4DE2-9E84-D675C5ACE632}">
      <dsp:nvSpPr>
        <dsp:cNvPr id="0" name=""/>
        <dsp:cNvSpPr/>
      </dsp:nvSpPr>
      <dsp:spPr>
        <a:xfrm>
          <a:off x="4017085" y="422196"/>
          <a:ext cx="2591128" cy="14115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t>Invertir en Oportunidades de Vivienda Y Fortalecimiento del Mercado </a:t>
          </a:r>
          <a:endParaRPr lang="en-US" sz="1800" kern="1200" dirty="0"/>
        </a:p>
      </dsp:txBody>
      <dsp:txXfrm>
        <a:off x="4017085" y="422196"/>
        <a:ext cx="2591128" cy="1411509"/>
      </dsp:txXfrm>
    </dsp:sp>
    <dsp:sp modelId="{2BA0298E-54AF-471C-AA70-EE8D5E6982E7}">
      <dsp:nvSpPr>
        <dsp:cNvPr id="0" name=""/>
        <dsp:cNvSpPr/>
      </dsp:nvSpPr>
      <dsp:spPr>
        <a:xfrm>
          <a:off x="4949027" y="1935785"/>
          <a:ext cx="2072903" cy="2072903"/>
        </a:xfrm>
        <a:prstGeom prst="ellipse">
          <a:avLst/>
        </a:prstGeom>
        <a:solidFill>
          <a:srgbClr val="66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3AA4CFA-974E-4644-85DB-EFD002507852}">
      <dsp:nvSpPr>
        <dsp:cNvPr id="0" name=""/>
        <dsp:cNvSpPr/>
      </dsp:nvSpPr>
      <dsp:spPr>
        <a:xfrm>
          <a:off x="6830546" y="1555733"/>
          <a:ext cx="2455526" cy="15459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t>Crear Oportunidades para la Salud y el Bienestar </a:t>
          </a:r>
          <a:endParaRPr lang="en-US" sz="1800" kern="1200" dirty="0"/>
        </a:p>
      </dsp:txBody>
      <dsp:txXfrm>
        <a:off x="6830546" y="1555733"/>
        <a:ext cx="2455526" cy="1545939"/>
      </dsp:txXfrm>
    </dsp:sp>
    <dsp:sp modelId="{C96B7719-B8E2-4013-88EC-16F63D780C54}">
      <dsp:nvSpPr>
        <dsp:cNvPr id="0" name=""/>
        <dsp:cNvSpPr/>
      </dsp:nvSpPr>
      <dsp:spPr>
        <a:xfrm>
          <a:off x="4949027" y="2712787"/>
          <a:ext cx="2072903" cy="2072903"/>
        </a:xfrm>
        <a:prstGeom prst="ellipse">
          <a:avLst/>
        </a:prstGeom>
        <a:solidFill>
          <a:srgbClr val="66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F345D04-B532-4F4B-8C9A-3F75DA64DF95}">
      <dsp:nvSpPr>
        <dsp:cNvPr id="0" name=""/>
        <dsp:cNvSpPr/>
      </dsp:nvSpPr>
      <dsp:spPr>
        <a:xfrm>
          <a:off x="6955459" y="3509339"/>
          <a:ext cx="2455526" cy="17274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419" sz="1800" kern="1200" noProof="0" dirty="0" smtClean="0"/>
            <a:t>Crear un Vecindario Ambientalmente Sostenible </a:t>
          </a:r>
          <a:endParaRPr lang="es-419" sz="1800" kern="1200" noProof="0" dirty="0"/>
        </a:p>
      </dsp:txBody>
      <dsp:txXfrm>
        <a:off x="6955459" y="3509339"/>
        <a:ext cx="2455526" cy="1727419"/>
      </dsp:txXfrm>
    </dsp:sp>
    <dsp:sp modelId="{2DF380FD-784C-485E-9675-93AF4C22AC82}">
      <dsp:nvSpPr>
        <dsp:cNvPr id="0" name=""/>
        <dsp:cNvSpPr/>
      </dsp:nvSpPr>
      <dsp:spPr>
        <a:xfrm>
          <a:off x="4276197" y="3101961"/>
          <a:ext cx="2072903" cy="2072903"/>
        </a:xfrm>
        <a:prstGeom prst="ellipse">
          <a:avLst/>
        </a:prstGeom>
        <a:solidFill>
          <a:srgbClr val="66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5F5C5DF-3B6C-4982-8339-37B0A8461EB8}">
      <dsp:nvSpPr>
        <dsp:cNvPr id="0" name=""/>
        <dsp:cNvSpPr/>
      </dsp:nvSpPr>
      <dsp:spPr>
        <a:xfrm>
          <a:off x="4017085" y="4899992"/>
          <a:ext cx="2591128" cy="14115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err="1" smtClean="0"/>
            <a:t>Crear</a:t>
          </a:r>
          <a:r>
            <a:rPr lang="en-US" sz="1800" kern="1200" dirty="0" smtClean="0"/>
            <a:t> </a:t>
          </a:r>
          <a:r>
            <a:rPr lang="en-US" sz="1800" kern="1200" dirty="0" err="1" smtClean="0"/>
            <a:t>Conectividad</a:t>
          </a:r>
          <a:r>
            <a:rPr lang="en-US" sz="1800" kern="1200" dirty="0" smtClean="0"/>
            <a:t> Y </a:t>
          </a:r>
          <a:r>
            <a:rPr lang="en-US" sz="1800" kern="1200" dirty="0" err="1" smtClean="0"/>
            <a:t>Acceso</a:t>
          </a:r>
          <a:r>
            <a:rPr lang="en-US" sz="1800" kern="1200" dirty="0" smtClean="0"/>
            <a:t> </a:t>
          </a:r>
          <a:endParaRPr lang="en-US" sz="1800" kern="1200" dirty="0"/>
        </a:p>
      </dsp:txBody>
      <dsp:txXfrm>
        <a:off x="4017085" y="4899992"/>
        <a:ext cx="2591128" cy="1411509"/>
      </dsp:txXfrm>
    </dsp:sp>
    <dsp:sp modelId="{35C3E26D-1E84-4357-A97A-09A43B54AD40}">
      <dsp:nvSpPr>
        <dsp:cNvPr id="0" name=""/>
        <dsp:cNvSpPr/>
      </dsp:nvSpPr>
      <dsp:spPr>
        <a:xfrm>
          <a:off x="3603368" y="2712787"/>
          <a:ext cx="2072903" cy="2072903"/>
        </a:xfrm>
        <a:prstGeom prst="ellipse">
          <a:avLst/>
        </a:prstGeom>
        <a:solidFill>
          <a:srgbClr val="66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BD660A8-83AB-460D-9728-E1B43851A186}">
      <dsp:nvSpPr>
        <dsp:cNvPr id="0" name=""/>
        <dsp:cNvSpPr/>
      </dsp:nvSpPr>
      <dsp:spPr>
        <a:xfrm>
          <a:off x="1641598" y="3520809"/>
          <a:ext cx="2455526" cy="17274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err="1" smtClean="0"/>
            <a:t>Mejorar</a:t>
          </a:r>
          <a:r>
            <a:rPr lang="en-US" sz="1800" kern="1200" dirty="0" smtClean="0"/>
            <a:t> la </a:t>
          </a:r>
          <a:r>
            <a:rPr lang="en-US" sz="1800" kern="1200" dirty="0" err="1" smtClean="0"/>
            <a:t>Securidad</a:t>
          </a:r>
          <a:endParaRPr lang="en-US" sz="1800" kern="1200" dirty="0"/>
        </a:p>
      </dsp:txBody>
      <dsp:txXfrm>
        <a:off x="1641598" y="3520809"/>
        <a:ext cx="2455526" cy="1727419"/>
      </dsp:txXfrm>
    </dsp:sp>
    <dsp:sp modelId="{A65FC996-F469-4016-A86B-8546EC8929DA}">
      <dsp:nvSpPr>
        <dsp:cNvPr id="0" name=""/>
        <dsp:cNvSpPr/>
      </dsp:nvSpPr>
      <dsp:spPr>
        <a:xfrm>
          <a:off x="3603368" y="1935785"/>
          <a:ext cx="2072903" cy="2072903"/>
        </a:xfrm>
        <a:prstGeom prst="ellipse">
          <a:avLst/>
        </a:prstGeom>
        <a:solidFill>
          <a:srgbClr val="66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22F14C9-0A36-478F-9D76-43195FD91508}">
      <dsp:nvSpPr>
        <dsp:cNvPr id="0" name=""/>
        <dsp:cNvSpPr/>
      </dsp:nvSpPr>
      <dsp:spPr>
        <a:xfrm>
          <a:off x="1214312" y="1541911"/>
          <a:ext cx="2455526" cy="17274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err="1" smtClean="0"/>
            <a:t>Crear</a:t>
          </a:r>
          <a:r>
            <a:rPr lang="en-US" sz="1800" kern="1200" dirty="0" smtClean="0"/>
            <a:t> </a:t>
          </a:r>
          <a:r>
            <a:rPr lang="en-US" sz="1800" kern="1200" dirty="0" err="1" smtClean="0"/>
            <a:t>Oportunidades</a:t>
          </a:r>
          <a:r>
            <a:rPr lang="en-US" sz="1800" kern="1200" dirty="0" smtClean="0"/>
            <a:t> para </a:t>
          </a:r>
          <a:r>
            <a:rPr lang="en-US" sz="1800" kern="1200" dirty="0"/>
            <a:t/>
          </a:r>
          <a:br>
            <a:rPr lang="en-US" sz="1800" kern="1200" dirty="0"/>
          </a:br>
          <a:r>
            <a:rPr lang="en-US" sz="1800" kern="1200" dirty="0" err="1" smtClean="0"/>
            <a:t>Desarrollo</a:t>
          </a:r>
          <a:r>
            <a:rPr lang="en-US" sz="1800" kern="1200" dirty="0" smtClean="0"/>
            <a:t> </a:t>
          </a:r>
          <a:r>
            <a:rPr lang="en-US" sz="1800" kern="1200" dirty="0" err="1" smtClean="0"/>
            <a:t>Economico</a:t>
          </a:r>
          <a:endParaRPr lang="en-US" sz="1800" kern="1200" dirty="0"/>
        </a:p>
      </dsp:txBody>
      <dsp:txXfrm>
        <a:off x="1214312" y="1541911"/>
        <a:ext cx="2455526" cy="17274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63FA5321-D74D-4880-B8F1-F0F5F40503B1}" type="datetimeFigureOut">
              <a:rPr lang="en-US" smtClean="0"/>
              <a:t>11/19/2019</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441EAA42-18ED-4180-ACCF-81E53FCEC04B}" type="slidenum">
              <a:rPr lang="en-US" smtClean="0"/>
              <a:t>‹#›</a:t>
            </a:fld>
            <a:endParaRPr lang="en-US" dirty="0"/>
          </a:p>
        </p:txBody>
      </p:sp>
    </p:spTree>
    <p:extLst>
      <p:ext uri="{BB962C8B-B14F-4D97-AF65-F5344CB8AC3E}">
        <p14:creationId xmlns:p14="http://schemas.microsoft.com/office/powerpoint/2010/main" val="700722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61B9978-AC29-49FE-A121-E8720C2C7CD1}" type="datetimeFigureOut">
              <a:rPr lang="en-US" smtClean="0"/>
              <a:t>11/19/2019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9F50BC2A-84EC-4C4B-A833-B1473119B3AF}" type="slidenum">
              <a:rPr lang="en-US" smtClean="0"/>
              <a:t>‹#›</a:t>
            </a:fld>
            <a:endParaRPr lang="en-US" dirty="0"/>
          </a:p>
        </p:txBody>
      </p:sp>
    </p:spTree>
    <p:extLst>
      <p:ext uri="{BB962C8B-B14F-4D97-AF65-F5344CB8AC3E}">
        <p14:creationId xmlns:p14="http://schemas.microsoft.com/office/powerpoint/2010/main" val="422843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ea typeface="Cambria"/>
                <a:cs typeface="Times New Roman"/>
              </a:rPr>
              <a:t>21</a:t>
            </a:r>
            <a:r>
              <a:rPr lang="en-US" sz="1200" baseline="30000" dirty="0">
                <a:latin typeface="Tw Cen MT" panose="020B0602020104020603" pitchFamily="34" charset="0"/>
                <a:ea typeface="Cambria"/>
                <a:cs typeface="Times New Roman"/>
              </a:rPr>
              <a:t>st</a:t>
            </a:r>
            <a:r>
              <a:rPr lang="en-US" sz="1200" baseline="0" dirty="0">
                <a:latin typeface="Tw Cen MT" panose="020B0602020104020603" pitchFamily="34" charset="0"/>
                <a:ea typeface="Cambria"/>
                <a:cs typeface="Times New Roman"/>
              </a:rPr>
              <a:t> Century </a:t>
            </a:r>
            <a:r>
              <a:rPr lang="en-US" sz="1200" dirty="0">
                <a:latin typeface="Tw Cen MT" panose="020B0602020104020603" pitchFamily="34" charset="0"/>
                <a:ea typeface="Cambria"/>
                <a:cs typeface="Times New Roman"/>
              </a:rPr>
              <a:t>was in place</a:t>
            </a:r>
            <a:r>
              <a:rPr lang="en-US" sz="1200" baseline="0" dirty="0">
                <a:latin typeface="Tw Cen MT" panose="020B0602020104020603" pitchFamily="34" charset="0"/>
                <a:ea typeface="Cambria"/>
                <a:cs typeface="Times New Roman"/>
              </a:rPr>
              <a:t> - </a:t>
            </a:r>
            <a:r>
              <a:rPr lang="en-US" sz="1200" dirty="0">
                <a:latin typeface="Tw Cen MT" panose="020B0602020104020603" pitchFamily="34" charset="0"/>
                <a:ea typeface="Cambria"/>
                <a:cs typeface="Times New Roman"/>
              </a:rPr>
              <a:t>many</a:t>
            </a:r>
            <a:r>
              <a:rPr lang="en-US" sz="1200" baseline="0" dirty="0">
                <a:latin typeface="Tw Cen MT" panose="020B0602020104020603" pitchFamily="34" charset="0"/>
                <a:ea typeface="Cambria"/>
                <a:cs typeface="Times New Roman"/>
              </a:rPr>
              <a:t> </a:t>
            </a:r>
            <a:r>
              <a:rPr lang="en-US" sz="1200" dirty="0">
                <a:latin typeface="Tw Cen MT" panose="020B0602020104020603" pitchFamily="34" charset="0"/>
                <a:ea typeface="Cambria"/>
                <a:cs typeface="Times New Roman"/>
              </a:rPr>
              <a:t>people recognized importance of using</a:t>
            </a:r>
            <a:r>
              <a:rPr lang="en-US" sz="1200" baseline="0" dirty="0">
                <a:latin typeface="Tw Cen MT" panose="020B0602020104020603" pitchFamily="34" charset="0"/>
                <a:ea typeface="Cambria"/>
                <a:cs typeface="Times New Roman"/>
              </a:rPr>
              <a:t> the investments and momentum around the schools to catalyze other positive neighborhood changes.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w Cen MT" panose="020B0602020104020603" pitchFamily="34" charset="0"/>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ea typeface="Cambria"/>
                <a:cs typeface="Times New Roman"/>
              </a:rPr>
              <a:t>That’s how DOP</a:t>
            </a:r>
            <a:r>
              <a:rPr lang="en-US" sz="1200" baseline="0" dirty="0">
                <a:latin typeface="Tw Cen MT" panose="020B0602020104020603" pitchFamily="34" charset="0"/>
                <a:ea typeface="Cambria"/>
                <a:cs typeface="Times New Roman"/>
              </a:rPr>
              <a:t> came to launch </a:t>
            </a:r>
            <a:r>
              <a:rPr lang="en-US" sz="1200" dirty="0">
                <a:latin typeface="Tw Cen MT" panose="020B0602020104020603" pitchFamily="34" charset="0"/>
                <a:ea typeface="Cambria"/>
                <a:cs typeface="Times New Roman"/>
              </a:rPr>
              <a:t>INSPIRE (which stands for Investing in Neighborhoods and Schools to Promote Improvement Revitalization and Excellence).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w Cen MT" panose="020B0602020104020603" pitchFamily="34" charset="0"/>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Tw Cen MT" panose="020B0602020104020603" pitchFamily="34" charset="0"/>
                <a:ea typeface="Cambria"/>
                <a:cs typeface="Times New Roman"/>
              </a:rPr>
              <a:t>INSPIRE is a process that results in a plan that is adopted by the Planning Commission. Like other plans, the bulk of the document is a series of recommendations that focus on improvements in the environment and QOL of students, their families, and neighborhood residents and businesses.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w Cen MT" panose="020B0602020104020603" pitchFamily="34" charset="0"/>
              <a:ea typeface="Cambri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Tw Cen MT" panose="020B0602020104020603" pitchFamily="34" charset="0"/>
                <a:ea typeface="Cambria"/>
                <a:cs typeface="Times New Roman"/>
              </a:rPr>
              <a:t>INSPIRE does not focus on a large area. It focuses primarily on the ¼-mile around each of the 21</a:t>
            </a:r>
            <a:r>
              <a:rPr lang="en-US" sz="1200" baseline="30000" dirty="0">
                <a:latin typeface="Tw Cen MT" panose="020B0602020104020603" pitchFamily="34" charset="0"/>
                <a:ea typeface="Cambria"/>
                <a:cs typeface="Times New Roman"/>
              </a:rPr>
              <a:t>st</a:t>
            </a:r>
            <a:r>
              <a:rPr lang="en-US" sz="1200" baseline="0" dirty="0">
                <a:latin typeface="Tw Cen MT" panose="020B0602020104020603" pitchFamily="34" charset="0"/>
                <a:ea typeface="Cambria"/>
                <a:cs typeface="Times New Roman"/>
              </a:rPr>
              <a:t> Century schools.</a:t>
            </a:r>
          </a:p>
        </p:txBody>
      </p:sp>
      <p:sp>
        <p:nvSpPr>
          <p:cNvPr id="4" name="Slide Number Placeholder 3"/>
          <p:cNvSpPr>
            <a:spLocks noGrp="1"/>
          </p:cNvSpPr>
          <p:nvPr>
            <p:ph type="sldNum" sz="quarter" idx="10"/>
          </p:nvPr>
        </p:nvSpPr>
        <p:spPr/>
        <p:txBody>
          <a:bodyPr/>
          <a:lstStyle/>
          <a:p>
            <a:fld id="{9F50BC2A-84EC-4C4B-A833-B1473119B3AF}" type="slidenum">
              <a:rPr lang="en-US" smtClean="0"/>
              <a:t>2</a:t>
            </a:fld>
            <a:endParaRPr lang="en-US" dirty="0"/>
          </a:p>
        </p:txBody>
      </p:sp>
    </p:spTree>
    <p:extLst>
      <p:ext uri="{BB962C8B-B14F-4D97-AF65-F5344CB8AC3E}">
        <p14:creationId xmlns:p14="http://schemas.microsoft.com/office/powerpoint/2010/main" val="392227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dirty="0" smtClean="0">
                <a:latin typeface="Tw Cen MT" panose="020B0602020104020603" pitchFamily="34" charset="0"/>
              </a:rPr>
              <a:t>General</a:t>
            </a:r>
            <a:r>
              <a:rPr lang="en-US" sz="1200" baseline="0" dirty="0" smtClean="0">
                <a:latin typeface="Tw Cen MT" panose="020B0602020104020603" pitchFamily="34" charset="0"/>
              </a:rPr>
              <a:t> categories: </a:t>
            </a:r>
            <a:r>
              <a:rPr lang="en-US" sz="1200" dirty="0" smtClean="0">
                <a:latin typeface="Tw Cen MT" panose="020B0602020104020603" pitchFamily="34" charset="0"/>
              </a:rPr>
              <a:t>Process will lift up priorities </a:t>
            </a:r>
            <a:r>
              <a:rPr lang="en-US" sz="1200" baseline="0" dirty="0" smtClean="0">
                <a:latin typeface="Tw Cen MT" panose="020B0602020104020603" pitchFamily="34" charset="0"/>
              </a:rPr>
              <a:t>in the Brooklyn and Curtis Bay communities around the school. </a:t>
            </a:r>
            <a:endParaRPr lang="en-US" sz="1200" b="1"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9F50BC2A-84EC-4C4B-A833-B1473119B3AF}" type="slidenum">
              <a:rPr lang="en-US" smtClean="0"/>
              <a:t>11</a:t>
            </a:fld>
            <a:endParaRPr lang="en-US" dirty="0"/>
          </a:p>
        </p:txBody>
      </p:sp>
    </p:spTree>
    <p:extLst>
      <p:ext uri="{BB962C8B-B14F-4D97-AF65-F5344CB8AC3E}">
        <p14:creationId xmlns:p14="http://schemas.microsoft.com/office/powerpoint/2010/main" val="1697286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dirty="0" smtClean="0">
                <a:latin typeface="Tw Cen MT" panose="020B0602020104020603" pitchFamily="34" charset="0"/>
              </a:rPr>
              <a:t>General</a:t>
            </a:r>
            <a:r>
              <a:rPr lang="en-US" sz="1200" baseline="0" dirty="0" smtClean="0">
                <a:latin typeface="Tw Cen MT" panose="020B0602020104020603" pitchFamily="34" charset="0"/>
              </a:rPr>
              <a:t> categories: </a:t>
            </a:r>
            <a:r>
              <a:rPr lang="en-US" sz="1200" dirty="0" smtClean="0">
                <a:latin typeface="Tw Cen MT" panose="020B0602020104020603" pitchFamily="34" charset="0"/>
              </a:rPr>
              <a:t>Process will lift up priorities </a:t>
            </a:r>
            <a:r>
              <a:rPr lang="en-US" sz="1200" baseline="0" dirty="0" smtClean="0">
                <a:latin typeface="Tw Cen MT" panose="020B0602020104020603" pitchFamily="34" charset="0"/>
              </a:rPr>
              <a:t>in the Brooklyn and Curtis Bay communities around the school. </a:t>
            </a:r>
            <a:endParaRPr lang="en-US" sz="1200" b="1"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9F50BC2A-84EC-4C4B-A833-B1473119B3AF}" type="slidenum">
              <a:rPr lang="en-US" smtClean="0"/>
              <a:t>12</a:t>
            </a:fld>
            <a:endParaRPr lang="en-US" dirty="0"/>
          </a:p>
        </p:txBody>
      </p:sp>
    </p:spTree>
    <p:extLst>
      <p:ext uri="{BB962C8B-B14F-4D97-AF65-F5344CB8AC3E}">
        <p14:creationId xmlns:p14="http://schemas.microsoft.com/office/powerpoint/2010/main" val="324320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there’s a substantial school renovation happening through 21</a:t>
            </a:r>
            <a:r>
              <a:rPr lang="en-US" baseline="30000" dirty="0"/>
              <a:t>st</a:t>
            </a:r>
            <a:r>
              <a:rPr lang="en-US" dirty="0"/>
              <a:t> Century, we’ll</a:t>
            </a:r>
            <a:r>
              <a:rPr lang="en-US" baseline="0" dirty="0"/>
              <a:t> be working on INSPIRE. 23-28 schools – throughout the city. </a:t>
            </a:r>
          </a:p>
          <a:p>
            <a:pPr marL="0" indent="0">
              <a:buFont typeface="Arial" pitchFamily="34" charset="0"/>
              <a:buNone/>
            </a:pPr>
            <a:r>
              <a:rPr lang="en-US" sz="1400" dirty="0">
                <a:latin typeface="Tw Cen MT" panose="020B0602020104020603" pitchFamily="34" charset="0"/>
              </a:rPr>
              <a:t>John </a:t>
            </a:r>
            <a:r>
              <a:rPr lang="en-US" sz="1400" dirty="0" err="1">
                <a:latin typeface="Tw Cen MT" panose="020B0602020104020603" pitchFamily="34" charset="0"/>
              </a:rPr>
              <a:t>Ruhrah</a:t>
            </a:r>
            <a:r>
              <a:rPr lang="en-US" sz="1400" dirty="0">
                <a:latin typeface="Tw Cen MT" panose="020B0602020104020603" pitchFamily="34" charset="0"/>
              </a:rPr>
              <a:t/>
            </a:r>
            <a:br>
              <a:rPr lang="en-US" sz="1400" dirty="0">
                <a:latin typeface="Tw Cen MT" panose="020B0602020104020603" pitchFamily="34" charset="0"/>
              </a:rPr>
            </a:br>
            <a:r>
              <a:rPr lang="en-US" sz="1400" dirty="0">
                <a:latin typeface="Tw Cen MT" panose="020B0602020104020603" pitchFamily="34" charset="0"/>
              </a:rPr>
              <a:t>Elementary/Middle School* </a:t>
            </a:r>
          </a:p>
          <a:p>
            <a:r>
              <a:rPr lang="en-US" sz="1200" dirty="0">
                <a:latin typeface="Tw Cen MT" panose="020B0602020104020603" pitchFamily="34" charset="0"/>
              </a:rPr>
              <a:t>Anticipated occupancy:</a:t>
            </a:r>
          </a:p>
          <a:p>
            <a:pPr marL="0" indent="0">
              <a:buNone/>
            </a:pPr>
            <a:r>
              <a:rPr lang="en-US" sz="1200" dirty="0">
                <a:latin typeface="Tw Cen MT" panose="020B0602020104020603" pitchFamily="34" charset="0"/>
              </a:rPr>
              <a:t>		</a:t>
            </a:r>
          </a:p>
          <a:p>
            <a:r>
              <a:rPr lang="en-US" sz="1200" dirty="0">
                <a:latin typeface="Tw Cen MT" panose="020B0602020104020603" pitchFamily="34" charset="0"/>
              </a:rPr>
              <a:t>Modernization: </a:t>
            </a:r>
            <a:br>
              <a:rPr lang="en-US" sz="1200" dirty="0">
                <a:latin typeface="Tw Cen MT" panose="020B0602020104020603" pitchFamily="34" charset="0"/>
              </a:rPr>
            </a:br>
            <a:r>
              <a:rPr lang="en-US" sz="1200" dirty="0">
                <a:latin typeface="Tw Cen MT" panose="020B0602020104020603" pitchFamily="34" charset="0"/>
              </a:rPr>
              <a:t>Rehabilitation and Addition </a:t>
            </a:r>
          </a:p>
          <a:p>
            <a:r>
              <a:rPr lang="en-US" sz="1200" dirty="0">
                <a:latin typeface="Tw Cen MT" panose="020B0602020104020603" pitchFamily="34" charset="0"/>
              </a:rPr>
              <a:t>Future student grades: </a:t>
            </a:r>
            <a:br>
              <a:rPr lang="en-US" sz="1200" dirty="0">
                <a:latin typeface="Tw Cen MT" panose="020B0602020104020603" pitchFamily="34" charset="0"/>
              </a:rPr>
            </a:br>
            <a:r>
              <a:rPr lang="en-US" sz="1200" dirty="0">
                <a:latin typeface="Tw Cen MT" panose="020B0602020104020603" pitchFamily="34" charset="0"/>
              </a:rPr>
              <a:t>PK-8</a:t>
            </a:r>
          </a:p>
          <a:p>
            <a:r>
              <a:rPr lang="en-US" sz="1200" dirty="0">
                <a:latin typeface="Tw Cen MT" panose="020B0602020104020603" pitchFamily="34" charset="0"/>
              </a:rPr>
              <a:t>Current capacity: </a:t>
            </a:r>
            <a:br>
              <a:rPr lang="en-US" sz="1200" dirty="0">
                <a:latin typeface="Tw Cen MT" panose="020B0602020104020603" pitchFamily="34" charset="0"/>
              </a:rPr>
            </a:br>
            <a:r>
              <a:rPr lang="en-US" sz="1200" dirty="0">
                <a:latin typeface="Tw Cen MT" panose="020B0602020104020603" pitchFamily="34" charset="0"/>
              </a:rPr>
              <a:t>421 students/113%</a:t>
            </a:r>
          </a:p>
          <a:p>
            <a:r>
              <a:rPr lang="en-US" sz="1200" dirty="0">
                <a:latin typeface="Tw Cen MT" panose="020B0602020104020603" pitchFamily="34" charset="0"/>
              </a:rPr>
              <a:t>Future capacity:</a:t>
            </a:r>
            <a:br>
              <a:rPr lang="en-US" sz="1200" dirty="0">
                <a:latin typeface="Tw Cen MT" panose="020B0602020104020603" pitchFamily="34" charset="0"/>
              </a:rPr>
            </a:br>
            <a:r>
              <a:rPr lang="en-US" sz="1200" dirty="0">
                <a:latin typeface="Tw Cen MT" panose="020B0602020104020603" pitchFamily="34" charset="0"/>
              </a:rPr>
              <a:t>~807 students/90%</a:t>
            </a:r>
          </a:p>
          <a:p>
            <a:endParaRPr lang="en-US" sz="1200" dirty="0">
              <a:latin typeface="Tw Cen MT" panose="020B0602020104020603" pitchFamily="34" charset="0"/>
            </a:endParaRPr>
          </a:p>
          <a:p>
            <a:endParaRPr lang="en-US" sz="1200" dirty="0">
              <a:latin typeface="Tw Cen MT" panose="020B0602020104020603" pitchFamily="34" charset="0"/>
            </a:endParaRPr>
          </a:p>
          <a:p>
            <a:pPr marL="0" indent="0">
              <a:buNone/>
            </a:pPr>
            <a:r>
              <a:rPr lang="en-US" sz="1050" dirty="0">
                <a:latin typeface="Tw Cen MT" panose="020B0602020104020603" pitchFamily="34" charset="0"/>
              </a:rPr>
              <a:t>* Data according to 21</a:t>
            </a:r>
            <a:r>
              <a:rPr lang="en-US" sz="1050" baseline="30000" dirty="0">
                <a:latin typeface="Tw Cen MT" panose="020B0602020104020603" pitchFamily="34" charset="0"/>
              </a:rPr>
              <a:t>st</a:t>
            </a:r>
            <a:r>
              <a:rPr lang="en-US" sz="1050" dirty="0">
                <a:latin typeface="Tw Cen MT" panose="020B0602020104020603" pitchFamily="34" charset="0"/>
              </a:rPr>
              <a:t> Century</a:t>
            </a:r>
            <a:endParaRPr lang="en-US" dirty="0"/>
          </a:p>
        </p:txBody>
      </p:sp>
      <p:sp>
        <p:nvSpPr>
          <p:cNvPr id="4" name="Slide Number Placeholder 3"/>
          <p:cNvSpPr>
            <a:spLocks noGrp="1"/>
          </p:cNvSpPr>
          <p:nvPr>
            <p:ph type="sldNum" sz="quarter" idx="10"/>
          </p:nvPr>
        </p:nvSpPr>
        <p:spPr/>
        <p:txBody>
          <a:bodyPr/>
          <a:lstStyle/>
          <a:p>
            <a:fld id="{9F50BC2A-84EC-4C4B-A833-B1473119B3AF}" type="slidenum">
              <a:rPr lang="en-US" smtClean="0"/>
              <a:t>3</a:t>
            </a:fld>
            <a:endParaRPr lang="en-US" dirty="0"/>
          </a:p>
        </p:txBody>
      </p:sp>
    </p:spTree>
    <p:extLst>
      <p:ext uri="{BB962C8B-B14F-4D97-AF65-F5344CB8AC3E}">
        <p14:creationId xmlns:p14="http://schemas.microsoft.com/office/powerpoint/2010/main" val="401757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w Cen MT" panose="020B0602020104020603" pitchFamily="34" charset="0"/>
              </a:rPr>
              <a:t>Constituencies and Partners:</a:t>
            </a:r>
            <a:r>
              <a:rPr lang="en-US" b="1" baseline="0" dirty="0">
                <a:latin typeface="Tw Cen MT" panose="020B0602020104020603" pitchFamily="34" charset="0"/>
              </a:rPr>
              <a:t> </a:t>
            </a:r>
            <a:r>
              <a:rPr lang="en-US" dirty="0">
                <a:latin typeface="Tw Cen MT" panose="020B0602020104020603" pitchFamily="34" charset="0"/>
              </a:rPr>
              <a:t>Residents, Community Organizations, and Businesses; City Agencies; Baltimore City Public Schools/21</a:t>
            </a:r>
            <a:r>
              <a:rPr lang="en-US" baseline="30000" dirty="0">
                <a:latin typeface="Tw Cen MT" panose="020B0602020104020603" pitchFamily="34" charset="0"/>
              </a:rPr>
              <a:t>st</a:t>
            </a:r>
            <a:r>
              <a:rPr lang="en-US" dirty="0">
                <a:latin typeface="Tw Cen MT" panose="020B0602020104020603" pitchFamily="34" charset="0"/>
              </a:rPr>
              <a:t> Century, Family League; School Leadership, Students; Philanthropic Community; Elected Officials; Development Sector; Anchor Institutions; Citywide Organizations</a:t>
            </a:r>
          </a:p>
        </p:txBody>
      </p:sp>
      <p:sp>
        <p:nvSpPr>
          <p:cNvPr id="4" name="Slide Number Placeholder 3"/>
          <p:cNvSpPr>
            <a:spLocks noGrp="1"/>
          </p:cNvSpPr>
          <p:nvPr>
            <p:ph type="sldNum" sz="quarter" idx="10"/>
          </p:nvPr>
        </p:nvSpPr>
        <p:spPr/>
        <p:txBody>
          <a:bodyPr/>
          <a:lstStyle/>
          <a:p>
            <a:fld id="{9F50BC2A-84EC-4C4B-A833-B1473119B3AF}" type="slidenum">
              <a:rPr lang="en-US" smtClean="0"/>
              <a:t>4</a:t>
            </a:fld>
            <a:endParaRPr lang="en-US" dirty="0"/>
          </a:p>
        </p:txBody>
      </p:sp>
    </p:spTree>
    <p:extLst>
      <p:ext uri="{BB962C8B-B14F-4D97-AF65-F5344CB8AC3E}">
        <p14:creationId xmlns:p14="http://schemas.microsoft.com/office/powerpoint/2010/main" val="239949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there’s a substantial school renovation happening through 21</a:t>
            </a:r>
            <a:r>
              <a:rPr lang="en-US" baseline="30000" dirty="0" smtClean="0"/>
              <a:t>st</a:t>
            </a:r>
            <a:r>
              <a:rPr lang="en-US" dirty="0" smtClean="0"/>
              <a:t> Century, we’ll</a:t>
            </a:r>
            <a:r>
              <a:rPr lang="en-US" baseline="0" dirty="0" smtClean="0"/>
              <a:t> be working on INSPIRE. 23-28 schools – throughout the city. </a:t>
            </a:r>
          </a:p>
          <a:p>
            <a:pPr marL="0" indent="0">
              <a:buFont typeface="Arial" pitchFamily="34" charset="0"/>
              <a:buNone/>
            </a:pPr>
            <a:r>
              <a:rPr lang="en-US" sz="1400" dirty="0" smtClean="0">
                <a:latin typeface="Tw Cen MT" panose="020B0602020104020603" pitchFamily="34" charset="0"/>
              </a:rPr>
              <a:t>John </a:t>
            </a:r>
            <a:r>
              <a:rPr lang="en-US" sz="1400" dirty="0" err="1" smtClean="0">
                <a:latin typeface="Tw Cen MT" panose="020B0602020104020603" pitchFamily="34" charset="0"/>
              </a:rPr>
              <a:t>Ruhrah</a:t>
            </a:r>
            <a:r>
              <a:rPr lang="en-US" sz="1400" dirty="0" smtClean="0">
                <a:latin typeface="Tw Cen MT" panose="020B0602020104020603" pitchFamily="34" charset="0"/>
              </a:rPr>
              <a:t/>
            </a:r>
            <a:br>
              <a:rPr lang="en-US" sz="1400" dirty="0" smtClean="0">
                <a:latin typeface="Tw Cen MT" panose="020B0602020104020603" pitchFamily="34" charset="0"/>
              </a:rPr>
            </a:br>
            <a:r>
              <a:rPr lang="en-US" sz="1400" dirty="0" smtClean="0">
                <a:latin typeface="Tw Cen MT" panose="020B0602020104020603" pitchFamily="34" charset="0"/>
              </a:rPr>
              <a:t>Elementary/Middle School* </a:t>
            </a:r>
          </a:p>
          <a:p>
            <a:r>
              <a:rPr lang="en-US" sz="1200" dirty="0" smtClean="0">
                <a:latin typeface="Tw Cen MT" panose="020B0602020104020603" pitchFamily="34" charset="0"/>
              </a:rPr>
              <a:t>Anticipated occupancy:</a:t>
            </a:r>
          </a:p>
          <a:p>
            <a:pPr marL="0" indent="0">
              <a:buNone/>
            </a:pPr>
            <a:r>
              <a:rPr lang="en-US" sz="1200" dirty="0" smtClean="0">
                <a:latin typeface="Tw Cen MT" panose="020B0602020104020603" pitchFamily="34" charset="0"/>
              </a:rPr>
              <a:t>		</a:t>
            </a:r>
          </a:p>
          <a:p>
            <a:r>
              <a:rPr lang="en-US" sz="1200" dirty="0" smtClean="0">
                <a:latin typeface="Tw Cen MT" panose="020B0602020104020603" pitchFamily="34" charset="0"/>
              </a:rPr>
              <a:t>Modernization: </a:t>
            </a:r>
            <a:br>
              <a:rPr lang="en-US" sz="1200" dirty="0" smtClean="0">
                <a:latin typeface="Tw Cen MT" panose="020B0602020104020603" pitchFamily="34" charset="0"/>
              </a:rPr>
            </a:br>
            <a:r>
              <a:rPr lang="en-US" sz="1200" dirty="0" smtClean="0">
                <a:latin typeface="Tw Cen MT" panose="020B0602020104020603" pitchFamily="34" charset="0"/>
              </a:rPr>
              <a:t>Rehabilitation and Addition </a:t>
            </a:r>
          </a:p>
          <a:p>
            <a:r>
              <a:rPr lang="en-US" sz="1200" dirty="0" smtClean="0">
                <a:latin typeface="Tw Cen MT" panose="020B0602020104020603" pitchFamily="34" charset="0"/>
              </a:rPr>
              <a:t>Future student grades: </a:t>
            </a:r>
            <a:br>
              <a:rPr lang="en-US" sz="1200" dirty="0" smtClean="0">
                <a:latin typeface="Tw Cen MT" panose="020B0602020104020603" pitchFamily="34" charset="0"/>
              </a:rPr>
            </a:br>
            <a:r>
              <a:rPr lang="en-US" sz="1200" dirty="0" smtClean="0">
                <a:latin typeface="Tw Cen MT" panose="020B0602020104020603" pitchFamily="34" charset="0"/>
              </a:rPr>
              <a:t>PK-8</a:t>
            </a:r>
          </a:p>
          <a:p>
            <a:r>
              <a:rPr lang="en-US" sz="1200" dirty="0" smtClean="0">
                <a:latin typeface="Tw Cen MT" panose="020B0602020104020603" pitchFamily="34" charset="0"/>
              </a:rPr>
              <a:t>Current capacity: </a:t>
            </a:r>
            <a:br>
              <a:rPr lang="en-US" sz="1200" dirty="0" smtClean="0">
                <a:latin typeface="Tw Cen MT" panose="020B0602020104020603" pitchFamily="34" charset="0"/>
              </a:rPr>
            </a:br>
            <a:r>
              <a:rPr lang="en-US" sz="1200" dirty="0" smtClean="0">
                <a:latin typeface="Tw Cen MT" panose="020B0602020104020603" pitchFamily="34" charset="0"/>
              </a:rPr>
              <a:t>421 students/113%</a:t>
            </a:r>
          </a:p>
          <a:p>
            <a:r>
              <a:rPr lang="en-US" sz="1200" dirty="0" smtClean="0">
                <a:latin typeface="Tw Cen MT" panose="020B0602020104020603" pitchFamily="34" charset="0"/>
              </a:rPr>
              <a:t>Future capacity:</a:t>
            </a:r>
            <a:br>
              <a:rPr lang="en-US" sz="1200" dirty="0" smtClean="0">
                <a:latin typeface="Tw Cen MT" panose="020B0602020104020603" pitchFamily="34" charset="0"/>
              </a:rPr>
            </a:br>
            <a:r>
              <a:rPr lang="en-US" sz="1200" dirty="0" smtClean="0">
                <a:latin typeface="Tw Cen MT" panose="020B0602020104020603" pitchFamily="34" charset="0"/>
              </a:rPr>
              <a:t>~807 students/90%</a:t>
            </a:r>
          </a:p>
          <a:p>
            <a:endParaRPr lang="en-US" sz="1200" dirty="0" smtClean="0">
              <a:latin typeface="Tw Cen MT" panose="020B0602020104020603" pitchFamily="34" charset="0"/>
            </a:endParaRPr>
          </a:p>
          <a:p>
            <a:endParaRPr lang="en-US" sz="1200" dirty="0" smtClean="0">
              <a:latin typeface="Tw Cen MT" panose="020B0602020104020603" pitchFamily="34" charset="0"/>
            </a:endParaRPr>
          </a:p>
          <a:p>
            <a:pPr marL="0" indent="0">
              <a:buNone/>
            </a:pPr>
            <a:r>
              <a:rPr lang="en-US" sz="1050" dirty="0" smtClean="0">
                <a:latin typeface="Tw Cen MT" panose="020B0602020104020603" pitchFamily="34" charset="0"/>
              </a:rPr>
              <a:t>* Data according to 21</a:t>
            </a:r>
            <a:r>
              <a:rPr lang="en-US" sz="1050" baseline="30000" dirty="0" smtClean="0">
                <a:latin typeface="Tw Cen MT" panose="020B0602020104020603" pitchFamily="34" charset="0"/>
              </a:rPr>
              <a:t>st</a:t>
            </a:r>
            <a:r>
              <a:rPr lang="en-US" sz="1050" dirty="0" smtClean="0">
                <a:latin typeface="Tw Cen MT" panose="020B0602020104020603" pitchFamily="34" charset="0"/>
              </a:rPr>
              <a:t> Century</a:t>
            </a:r>
            <a:endParaRPr lang="en-US" dirty="0"/>
          </a:p>
        </p:txBody>
      </p:sp>
      <p:sp>
        <p:nvSpPr>
          <p:cNvPr id="4" name="Slide Number Placeholder 3"/>
          <p:cNvSpPr>
            <a:spLocks noGrp="1"/>
          </p:cNvSpPr>
          <p:nvPr>
            <p:ph type="sldNum" sz="quarter" idx="10"/>
          </p:nvPr>
        </p:nvSpPr>
        <p:spPr/>
        <p:txBody>
          <a:bodyPr/>
          <a:lstStyle/>
          <a:p>
            <a:fld id="{9F50BC2A-84EC-4C4B-A833-B1473119B3AF}" type="slidenum">
              <a:rPr lang="en-US" smtClean="0"/>
              <a:t>5</a:t>
            </a:fld>
            <a:endParaRPr lang="en-US" dirty="0"/>
          </a:p>
        </p:txBody>
      </p:sp>
    </p:spTree>
    <p:extLst>
      <p:ext uri="{BB962C8B-B14F-4D97-AF65-F5344CB8AC3E}">
        <p14:creationId xmlns:p14="http://schemas.microsoft.com/office/powerpoint/2010/main" val="379483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baseline="0" dirty="0">
                <a:latin typeface="Tw Cen MT" panose="020B0602020104020603" pitchFamily="34" charset="0"/>
              </a:rPr>
              <a:t>O</a:t>
            </a:r>
            <a:r>
              <a:rPr lang="en-US" sz="1200" dirty="0">
                <a:latin typeface="Tw Cen MT" panose="020B0602020104020603" pitchFamily="34" charset="0"/>
              </a:rPr>
              <a:t>ne set of recommendations focuses on physical</a:t>
            </a:r>
            <a:r>
              <a:rPr lang="en-US" sz="1200" baseline="0" dirty="0">
                <a:latin typeface="Tw Cen MT" panose="020B0602020104020603" pitchFamily="34" charset="0"/>
              </a:rPr>
              <a:t> improvements along designated walking routes. These are the standard improvements that will be the same across all of the areas, and that will be made prior to opening day of the modernized school. Paid for with INSPIRE bonds and City agency capital budget. </a:t>
            </a:r>
          </a:p>
          <a:p>
            <a:pPr marL="0" indent="0">
              <a:lnSpc>
                <a:spcPct val="110000"/>
              </a:lnSpc>
              <a:buNone/>
            </a:pPr>
            <a:endParaRPr lang="en-US" sz="1200" baseline="0" dirty="0">
              <a:latin typeface="Tw Cen MT" panose="020B0602020104020603" pitchFamily="34" charset="0"/>
            </a:endParaRPr>
          </a:p>
          <a:p>
            <a:pPr marL="0" indent="0">
              <a:lnSpc>
                <a:spcPct val="110000"/>
              </a:lnSpc>
              <a:buNone/>
            </a:pPr>
            <a:r>
              <a:rPr lang="en-US" sz="1200" baseline="0" dirty="0">
                <a:latin typeface="Tw Cen MT" panose="020B0602020104020603" pitchFamily="34" charset="0"/>
              </a:rPr>
              <a:t>The routes are developed with input from principals, community school coordinators, teachers, students, parents, community members, crossing guards, and SR2S. ID the major routes children take to get to school, paying particular attention also to where students previously zoned for a closing school will be coming from. </a:t>
            </a:r>
          </a:p>
        </p:txBody>
      </p:sp>
      <p:sp>
        <p:nvSpPr>
          <p:cNvPr id="4" name="Slide Number Placeholder 3"/>
          <p:cNvSpPr>
            <a:spLocks noGrp="1"/>
          </p:cNvSpPr>
          <p:nvPr>
            <p:ph type="sldNum" sz="quarter" idx="10"/>
          </p:nvPr>
        </p:nvSpPr>
        <p:spPr/>
        <p:txBody>
          <a:bodyPr/>
          <a:lstStyle/>
          <a:p>
            <a:fld id="{9F50BC2A-84EC-4C4B-A833-B1473119B3AF}" type="slidenum">
              <a:rPr lang="en-US" smtClean="0"/>
              <a:t>6</a:t>
            </a:fld>
            <a:endParaRPr lang="en-US" dirty="0"/>
          </a:p>
        </p:txBody>
      </p:sp>
    </p:spTree>
    <p:extLst>
      <p:ext uri="{BB962C8B-B14F-4D97-AF65-F5344CB8AC3E}">
        <p14:creationId xmlns:p14="http://schemas.microsoft.com/office/powerpoint/2010/main" val="2693819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0BC2A-84EC-4C4B-A833-B1473119B3AF}" type="slidenum">
              <a:rPr lang="en-US" smtClean="0"/>
              <a:t>7</a:t>
            </a:fld>
            <a:endParaRPr lang="en-US" dirty="0"/>
          </a:p>
        </p:txBody>
      </p:sp>
    </p:spTree>
    <p:extLst>
      <p:ext uri="{BB962C8B-B14F-4D97-AF65-F5344CB8AC3E}">
        <p14:creationId xmlns:p14="http://schemas.microsoft.com/office/powerpoint/2010/main" val="3266467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dirty="0" smtClean="0">
                <a:latin typeface="Tw Cen MT" panose="020B0602020104020603" pitchFamily="34" charset="0"/>
              </a:rPr>
              <a:t>General</a:t>
            </a:r>
            <a:r>
              <a:rPr lang="en-US" sz="1200" baseline="0" dirty="0" smtClean="0">
                <a:latin typeface="Tw Cen MT" panose="020B0602020104020603" pitchFamily="34" charset="0"/>
              </a:rPr>
              <a:t> categories: </a:t>
            </a:r>
            <a:r>
              <a:rPr lang="en-US" sz="1200" dirty="0" smtClean="0">
                <a:latin typeface="Tw Cen MT" panose="020B0602020104020603" pitchFamily="34" charset="0"/>
              </a:rPr>
              <a:t>Process will lift up priorities </a:t>
            </a:r>
            <a:r>
              <a:rPr lang="en-US" sz="1200" baseline="0" dirty="0" smtClean="0">
                <a:latin typeface="Tw Cen MT" panose="020B0602020104020603" pitchFamily="34" charset="0"/>
              </a:rPr>
              <a:t>in the Brooklyn and Curtis Bay communities around the school. </a:t>
            </a:r>
            <a:endParaRPr lang="en-US" sz="1200" b="1"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9F50BC2A-84EC-4C4B-A833-B1473119B3AF}" type="slidenum">
              <a:rPr lang="en-US" smtClean="0"/>
              <a:t>8</a:t>
            </a:fld>
            <a:endParaRPr lang="en-US" dirty="0"/>
          </a:p>
        </p:txBody>
      </p:sp>
    </p:spTree>
    <p:extLst>
      <p:ext uri="{BB962C8B-B14F-4D97-AF65-F5344CB8AC3E}">
        <p14:creationId xmlns:p14="http://schemas.microsoft.com/office/powerpoint/2010/main" val="187877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dirty="0" smtClean="0">
                <a:latin typeface="Tw Cen MT" panose="020B0602020104020603" pitchFamily="34" charset="0"/>
              </a:rPr>
              <a:t>General</a:t>
            </a:r>
            <a:r>
              <a:rPr lang="en-US" sz="1200" baseline="0" dirty="0" smtClean="0">
                <a:latin typeface="Tw Cen MT" panose="020B0602020104020603" pitchFamily="34" charset="0"/>
              </a:rPr>
              <a:t> categories: </a:t>
            </a:r>
            <a:r>
              <a:rPr lang="en-US" sz="1200" dirty="0" smtClean="0">
                <a:latin typeface="Tw Cen MT" panose="020B0602020104020603" pitchFamily="34" charset="0"/>
              </a:rPr>
              <a:t>Process will lift up priorities </a:t>
            </a:r>
            <a:r>
              <a:rPr lang="en-US" sz="1200" baseline="0" dirty="0" smtClean="0">
                <a:latin typeface="Tw Cen MT" panose="020B0602020104020603" pitchFamily="34" charset="0"/>
              </a:rPr>
              <a:t>in the Brooklyn and Curtis Bay communities around the school. </a:t>
            </a:r>
            <a:endParaRPr lang="en-US" sz="1200" b="1"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9F50BC2A-84EC-4C4B-A833-B1473119B3AF}" type="slidenum">
              <a:rPr lang="en-US" smtClean="0"/>
              <a:t>9</a:t>
            </a:fld>
            <a:endParaRPr lang="en-US" dirty="0"/>
          </a:p>
        </p:txBody>
      </p:sp>
    </p:spTree>
    <p:extLst>
      <p:ext uri="{BB962C8B-B14F-4D97-AF65-F5344CB8AC3E}">
        <p14:creationId xmlns:p14="http://schemas.microsoft.com/office/powerpoint/2010/main" val="251596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dirty="0" smtClean="0">
                <a:latin typeface="Tw Cen MT" panose="020B0602020104020603" pitchFamily="34" charset="0"/>
              </a:rPr>
              <a:t>General</a:t>
            </a:r>
            <a:r>
              <a:rPr lang="en-US" sz="1200" baseline="0" dirty="0" smtClean="0">
                <a:latin typeface="Tw Cen MT" panose="020B0602020104020603" pitchFamily="34" charset="0"/>
              </a:rPr>
              <a:t> categories: </a:t>
            </a:r>
            <a:r>
              <a:rPr lang="en-US" sz="1200" dirty="0" smtClean="0">
                <a:latin typeface="Tw Cen MT" panose="020B0602020104020603" pitchFamily="34" charset="0"/>
              </a:rPr>
              <a:t>Process will lift up priorities </a:t>
            </a:r>
            <a:r>
              <a:rPr lang="en-US" sz="1200" baseline="0" dirty="0" smtClean="0">
                <a:latin typeface="Tw Cen MT" panose="020B0602020104020603" pitchFamily="34" charset="0"/>
              </a:rPr>
              <a:t>in the Brooklyn and Curtis Bay communities around the school. </a:t>
            </a:r>
            <a:endParaRPr lang="en-US" sz="1200" b="1"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9F50BC2A-84EC-4C4B-A833-B1473119B3AF}" type="slidenum">
              <a:rPr lang="en-US" smtClean="0"/>
              <a:t>10</a:t>
            </a:fld>
            <a:endParaRPr lang="en-US" dirty="0"/>
          </a:p>
        </p:txBody>
      </p:sp>
    </p:spTree>
    <p:extLst>
      <p:ext uri="{BB962C8B-B14F-4D97-AF65-F5344CB8AC3E}">
        <p14:creationId xmlns:p14="http://schemas.microsoft.com/office/powerpoint/2010/main" val="334959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350820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124699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229611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113473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54167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306780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347933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272047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317711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174849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AD54A9-6201-4DE0-AC26-96B9FE3B5CD9}"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FBF101-E3D0-453F-916D-C69125754B2C}" type="slidenum">
              <a:rPr lang="en-US" smtClean="0"/>
              <a:t>‹#›</a:t>
            </a:fld>
            <a:endParaRPr lang="en-US" dirty="0"/>
          </a:p>
        </p:txBody>
      </p:sp>
    </p:spTree>
    <p:extLst>
      <p:ext uri="{BB962C8B-B14F-4D97-AF65-F5344CB8AC3E}">
        <p14:creationId xmlns:p14="http://schemas.microsoft.com/office/powerpoint/2010/main" val="359693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D54A9-6201-4DE0-AC26-96B9FE3B5CD9}" type="datetimeFigureOut">
              <a:rPr lang="en-US" smtClean="0"/>
              <a:t>11/19/2019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BF101-E3D0-453F-916D-C69125754B2C}" type="slidenum">
              <a:rPr lang="en-US" smtClean="0"/>
              <a:t>‹#›</a:t>
            </a:fld>
            <a:endParaRPr lang="en-US" dirty="0"/>
          </a:p>
        </p:txBody>
      </p:sp>
    </p:spTree>
    <p:extLst>
      <p:ext uri="{BB962C8B-B14F-4D97-AF65-F5344CB8AC3E}">
        <p14:creationId xmlns:p14="http://schemas.microsoft.com/office/powerpoint/2010/main" val="2096578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Carmen.morosan@baltimorecity.gov" TargetMode="External"/><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hyperlink" Target="https://planning.baltimorecity.gov/inspire-plans/john-rurah-elementary-middle-school" TargetMode="External"/><Relationship Id="rId5" Type="http://schemas.openxmlformats.org/officeDocument/2006/relationships/hyperlink" Target="mailto:Jennifer.r.leonard@baltimorecity.gov" TargetMode="External"/><Relationship Id="rId4" Type="http://schemas.openxmlformats.org/officeDocument/2006/relationships/hyperlink" Target="mailto:mc.buettner@baltimorecity.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jpeg"/><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429000"/>
            <a:ext cx="8686800" cy="629899"/>
          </a:xfrm>
        </p:spPr>
        <p:txBody>
          <a:bodyPr>
            <a:noAutofit/>
          </a:bodyPr>
          <a:lstStyle/>
          <a:p>
            <a:r>
              <a:rPr lang="en-US" b="1" dirty="0">
                <a:solidFill>
                  <a:schemeClr val="tx1">
                    <a:lumMod val="65000"/>
                    <a:lumOff val="35000"/>
                  </a:schemeClr>
                </a:solidFill>
                <a:latin typeface="Tw Cen MT" panose="020B0602020104020603" pitchFamily="34" charset="0"/>
              </a:rPr>
              <a:t>John </a:t>
            </a:r>
            <a:r>
              <a:rPr lang="en-US" b="1" dirty="0" err="1">
                <a:solidFill>
                  <a:schemeClr val="tx1">
                    <a:lumMod val="65000"/>
                    <a:lumOff val="35000"/>
                  </a:schemeClr>
                </a:solidFill>
                <a:latin typeface="Tw Cen MT" panose="020B0602020104020603" pitchFamily="34" charset="0"/>
              </a:rPr>
              <a:t>Ruhrah</a:t>
            </a:r>
            <a:r>
              <a:rPr lang="en-US" b="1" dirty="0">
                <a:solidFill>
                  <a:schemeClr val="tx1">
                    <a:lumMod val="65000"/>
                    <a:lumOff val="35000"/>
                  </a:schemeClr>
                </a:solidFill>
                <a:latin typeface="Tw Cen MT" panose="020B0602020104020603" pitchFamily="34" charset="0"/>
              </a:rPr>
              <a:t> Elementary/Middle School</a:t>
            </a:r>
          </a:p>
          <a:p>
            <a:r>
              <a:rPr lang="es-ES" b="1" dirty="0">
                <a:solidFill>
                  <a:schemeClr val="tx1">
                    <a:lumMod val="65000"/>
                    <a:lumOff val="35000"/>
                  </a:schemeClr>
                </a:solidFill>
                <a:latin typeface="Tw Cen MT" panose="020B0602020104020603" pitchFamily="34" charset="0"/>
              </a:rPr>
              <a:t>Informe del Proyecto de Recomendaciones </a:t>
            </a:r>
            <a:r>
              <a:rPr lang="es-ES" b="1" dirty="0" smtClean="0">
                <a:solidFill>
                  <a:schemeClr val="tx1">
                    <a:lumMod val="65000"/>
                    <a:lumOff val="35000"/>
                  </a:schemeClr>
                </a:solidFill>
                <a:latin typeface="Tw Cen MT" panose="020B0602020104020603" pitchFamily="34" charset="0"/>
              </a:rPr>
              <a:t>INSPIRE</a:t>
            </a:r>
          </a:p>
          <a:p>
            <a:r>
              <a:rPr lang="es-ES" sz="2800" b="1" dirty="0" smtClean="0">
                <a:solidFill>
                  <a:schemeClr val="tx1">
                    <a:lumMod val="65000"/>
                    <a:lumOff val="35000"/>
                  </a:schemeClr>
                </a:solidFill>
                <a:latin typeface="Tw Cen MT" panose="020B0602020104020603" pitchFamily="34" charset="0"/>
              </a:rPr>
              <a:t>20 de noviembre 2019</a:t>
            </a:r>
            <a:endParaRPr lang="en-US" sz="2800" b="1" dirty="0">
              <a:solidFill>
                <a:schemeClr val="tx1">
                  <a:lumMod val="65000"/>
                  <a:lumOff val="35000"/>
                </a:schemeClr>
              </a:solidFill>
              <a:latin typeface="Tw Cen MT" panose="020B06020201040206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205" y="1514934"/>
            <a:ext cx="3108293" cy="1844340"/>
          </a:xfrm>
          <a:prstGeom prst="rect">
            <a:avLst/>
          </a:prstGeom>
        </p:spPr>
      </p:pic>
      <p:sp>
        <p:nvSpPr>
          <p:cNvPr id="9" name="Rectangle 8"/>
          <p:cNvSpPr/>
          <p:nvPr/>
        </p:nvSpPr>
        <p:spPr>
          <a:xfrm>
            <a:off x="228600" y="29242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3585364" y="5554060"/>
            <a:ext cx="2200955" cy="1016389"/>
            <a:chOff x="3129995" y="5080754"/>
            <a:chExt cx="2504536" cy="1489695"/>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1819" y="5241243"/>
              <a:ext cx="767037" cy="8019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6133" y="5080754"/>
              <a:ext cx="1055744" cy="1059275"/>
            </a:xfrm>
            <a:prstGeom prst="rect">
              <a:avLst/>
            </a:prstGeom>
          </p:spPr>
        </p:pic>
        <p:sp>
          <p:nvSpPr>
            <p:cNvPr id="10" name="Content Placeholder 2"/>
            <p:cNvSpPr txBox="1">
              <a:spLocks/>
            </p:cNvSpPr>
            <p:nvPr/>
          </p:nvSpPr>
          <p:spPr>
            <a:xfrm>
              <a:off x="3129995" y="6140029"/>
              <a:ext cx="1214320" cy="430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1000" dirty="0">
                <a:latin typeface="Tw Cen MT" panose="020B0602020104020603" pitchFamily="34" charset="0"/>
              </a:endParaRPr>
            </a:p>
          </p:txBody>
        </p:sp>
        <p:sp>
          <p:nvSpPr>
            <p:cNvPr id="12" name="Content Placeholder 2"/>
            <p:cNvSpPr txBox="1">
              <a:spLocks/>
            </p:cNvSpPr>
            <p:nvPr/>
          </p:nvSpPr>
          <p:spPr>
            <a:xfrm>
              <a:off x="4420210" y="6140028"/>
              <a:ext cx="1214321" cy="430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1000" dirty="0">
                <a:latin typeface="Tw Cen MT" panose="020B0602020104020603" pitchFamily="34" charset="0"/>
              </a:endParaRPr>
            </a:p>
          </p:txBody>
        </p:sp>
      </p:grpSp>
    </p:spTree>
    <p:extLst>
      <p:ext uri="{BB962C8B-B14F-4D97-AF65-F5344CB8AC3E}">
        <p14:creationId xmlns:p14="http://schemas.microsoft.com/office/powerpoint/2010/main" val="422303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609599" y="272256"/>
            <a:ext cx="8305801" cy="718344"/>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419" sz="3600" b="1" dirty="0">
                <a:solidFill>
                  <a:schemeClr val="bg1"/>
                </a:solidFill>
                <a:latin typeface="Tw Cen MT" panose="020B0602020104020603" pitchFamily="34" charset="0"/>
              </a:rPr>
              <a:t>Recomendaciones </a:t>
            </a:r>
            <a:r>
              <a:rPr lang="en-US" sz="3600" b="1" dirty="0">
                <a:solidFill>
                  <a:schemeClr val="bg1"/>
                </a:solidFill>
                <a:latin typeface="Tw Cen MT" panose="020B0602020104020603" pitchFamily="34" charset="0"/>
              </a:rPr>
              <a:t>: </a:t>
            </a:r>
            <a:r>
              <a:rPr lang="es-419" sz="3600" b="1" dirty="0">
                <a:solidFill>
                  <a:schemeClr val="bg1"/>
                </a:solidFill>
                <a:latin typeface="Tw Cen MT" panose="020B0602020104020603" pitchFamily="34" charset="0"/>
              </a:rPr>
              <a:t>1/4-milla alrededor de la escuela</a:t>
            </a:r>
            <a:endParaRPr lang="es-419" sz="3600" b="1" dirty="0">
              <a:solidFill>
                <a:schemeClr val="bg1"/>
              </a:solidFill>
              <a:latin typeface="Tw Cen MT" panose="020B0602020104020603" pitchFamily="34" charset="0"/>
            </a:endParaRPr>
          </a:p>
        </p:txBody>
      </p:sp>
      <p:sp>
        <p:nvSpPr>
          <p:cNvPr id="13" name="Rectangle 12"/>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6535815" y="1219200"/>
            <a:ext cx="2362200" cy="1731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endParaRPr lang="en-US" sz="1800" dirty="0">
              <a:latin typeface="Tw Cen MT" panose="020B0602020104020603" pitchFamily="34"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10</a:t>
            </a:fld>
            <a:endParaRPr lang="en-US" dirty="0"/>
          </a:p>
        </p:txBody>
      </p:sp>
      <p:sp>
        <p:nvSpPr>
          <p:cNvPr id="10" name="Rectangle 9"/>
          <p:cNvSpPr/>
          <p:nvPr/>
        </p:nvSpPr>
        <p:spPr>
          <a:xfrm>
            <a:off x="321880" y="1121309"/>
            <a:ext cx="8272555" cy="324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endParaRPr lang="en-US" sz="1600" dirty="0"/>
          </a:p>
          <a:p>
            <a:pPr>
              <a:lnSpc>
                <a:spcPct val="110000"/>
              </a:lnSpc>
            </a:pPr>
            <a:r>
              <a:rPr lang="en-US" sz="2000" b="1" dirty="0" smtClean="0"/>
              <a:t>4.</a:t>
            </a:r>
            <a:r>
              <a:rPr lang="en-US" sz="1600" b="1" dirty="0" smtClean="0"/>
              <a:t> </a:t>
            </a:r>
            <a:r>
              <a:rPr lang="es-ES" sz="2000" b="1" u="sng" dirty="0" smtClean="0">
                <a:latin typeface="Tw Cen MT" panose="020B0602020104020603" pitchFamily="34" charset="0"/>
              </a:rPr>
              <a:t>Crear Oportunidades para la Salud y el </a:t>
            </a:r>
            <a:r>
              <a:rPr lang="es-ES" sz="2000" b="1" u="sng" dirty="0" err="1" smtClean="0">
                <a:latin typeface="Tw Cen MT" panose="020B0602020104020603" pitchFamily="34" charset="0"/>
              </a:rPr>
              <a:t>Bienstar</a:t>
            </a:r>
            <a:r>
              <a:rPr lang="es-ES" sz="2000" b="1" u="sng" dirty="0" smtClean="0">
                <a:latin typeface="Tw Cen MT" panose="020B0602020104020603" pitchFamily="34" charset="0"/>
              </a:rPr>
              <a:t> </a:t>
            </a:r>
            <a:endParaRPr lang="en-US" sz="2000" b="1" u="sng" dirty="0" smtClean="0">
              <a:latin typeface="Tw Cen MT" panose="020B0602020104020603" pitchFamily="34" charset="0"/>
            </a:endParaRPr>
          </a:p>
          <a:p>
            <a:pPr marL="342900" indent="-342900">
              <a:lnSpc>
                <a:spcPct val="110000"/>
              </a:lnSpc>
              <a:buFont typeface="Arial" panose="020B0604020202020204" pitchFamily="34" charset="0"/>
              <a:buChar char="•"/>
            </a:pPr>
            <a:r>
              <a:rPr lang="es-ES" i="1" dirty="0"/>
              <a:t>Continuar la participación comunitaria para mejorar las conexiones sociales y el uso de oportunidades recreativas </a:t>
            </a:r>
            <a:endParaRPr lang="es-ES" i="1" dirty="0" smtClean="0"/>
          </a:p>
          <a:p>
            <a:pPr>
              <a:lnSpc>
                <a:spcPct val="110000"/>
              </a:lnSpc>
            </a:pPr>
            <a:r>
              <a:rPr lang="es-ES" sz="1600" i="1" dirty="0"/>
              <a:t>	</a:t>
            </a:r>
            <a:r>
              <a:rPr lang="en-US" sz="1600" dirty="0" smtClean="0"/>
              <a:t>a</a:t>
            </a:r>
            <a:r>
              <a:rPr lang="en-US" sz="1600" dirty="0"/>
              <a:t>. </a:t>
            </a:r>
            <a:r>
              <a:rPr lang="es-ES" sz="1600" dirty="0"/>
              <a:t>Ampliar y mejorar el parque infantil Lehigh </a:t>
            </a:r>
            <a:endParaRPr lang="en-US" sz="1600" dirty="0"/>
          </a:p>
          <a:p>
            <a:pPr marL="1257300" lvl="2" indent="-342900">
              <a:lnSpc>
                <a:spcPct val="110000"/>
              </a:lnSpc>
              <a:buFont typeface="Arial" panose="020B0604020202020204" pitchFamily="34" charset="0"/>
              <a:buChar char="•"/>
            </a:pPr>
            <a:endParaRPr lang="en-US" i="1" dirty="0"/>
          </a:p>
          <a:p>
            <a:pPr marL="342900" indent="-342900">
              <a:lnSpc>
                <a:spcPct val="110000"/>
              </a:lnSpc>
              <a:buFont typeface="Arial" panose="020B0604020202020204" pitchFamily="34" charset="0"/>
              <a:buChar char="•"/>
            </a:pPr>
            <a:endParaRPr lang="en-US" sz="2000" dirty="0" smtClean="0"/>
          </a:p>
          <a:p>
            <a:pPr marL="285750" indent="-285750">
              <a:lnSpc>
                <a:spcPct val="110000"/>
              </a:lnSpc>
              <a:buFont typeface="Arial" panose="020B0604020202020204" pitchFamily="34" charset="0"/>
              <a:buChar char="•"/>
            </a:pPr>
            <a:endParaRPr lang="en-US" sz="2000" b="1" dirty="0" smtClean="0">
              <a:latin typeface="Tw Cen MT" panose="020B0602020104020603" pitchFamily="34" charset="0"/>
            </a:endParaRPr>
          </a:p>
          <a:p>
            <a:pPr marL="285750" indent="-285750">
              <a:lnSpc>
                <a:spcPct val="110000"/>
              </a:lnSpc>
              <a:buFont typeface="Arial" panose="020B0604020202020204" pitchFamily="34" charset="0"/>
              <a:buChar char="•"/>
            </a:pPr>
            <a:endParaRPr lang="en-US" sz="2000" b="1" dirty="0" smtClean="0">
              <a:latin typeface="Tw Cen MT" panose="020B0602020104020603" pitchFamily="34" charset="0"/>
            </a:endParaRPr>
          </a:p>
          <a:p>
            <a:pPr>
              <a:lnSpc>
                <a:spcPct val="110000"/>
              </a:lnSpc>
            </a:pPr>
            <a:endParaRPr lang="en-US" sz="2000" b="1" dirty="0" smtClean="0">
              <a:latin typeface="Tw Cen MT" panose="020B0602020104020603"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11" y="2722997"/>
            <a:ext cx="4573996" cy="3430496"/>
          </a:xfrm>
          <a:prstGeom prst="rect">
            <a:avLst/>
          </a:prstGeom>
        </p:spPr>
      </p:pic>
    </p:spTree>
    <p:extLst>
      <p:ext uri="{BB962C8B-B14F-4D97-AF65-F5344CB8AC3E}">
        <p14:creationId xmlns:p14="http://schemas.microsoft.com/office/powerpoint/2010/main" val="2642554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609599" y="272256"/>
            <a:ext cx="8305801" cy="71834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bg1"/>
                </a:solidFill>
                <a:latin typeface="Tw Cen MT" panose="020B0602020104020603" pitchFamily="34" charset="0"/>
              </a:rPr>
              <a:t>Proyecto prioritario seleccionado por la comunidad: Proyecto </a:t>
            </a:r>
            <a:r>
              <a:rPr lang="es-ES" sz="3600" b="1" dirty="0" err="1" smtClean="0">
                <a:solidFill>
                  <a:schemeClr val="bg1"/>
                </a:solidFill>
                <a:latin typeface="Tw Cen MT" panose="020B0602020104020603" pitchFamily="34" charset="0"/>
              </a:rPr>
              <a:t>Placemaking</a:t>
            </a:r>
            <a:r>
              <a:rPr lang="es-ES" sz="3600" b="1" dirty="0" smtClean="0">
                <a:solidFill>
                  <a:schemeClr val="bg1"/>
                </a:solidFill>
                <a:latin typeface="Tw Cen MT" panose="020B0602020104020603" pitchFamily="34" charset="0"/>
              </a:rPr>
              <a:t> de Umbra Street Park </a:t>
            </a:r>
            <a:endParaRPr lang="es-ES" sz="3600" b="1" dirty="0">
              <a:solidFill>
                <a:schemeClr val="bg1"/>
              </a:solidFill>
              <a:latin typeface="Tw Cen MT" panose="020B0602020104020603" pitchFamily="34" charset="0"/>
            </a:endParaRPr>
          </a:p>
        </p:txBody>
      </p:sp>
      <p:sp>
        <p:nvSpPr>
          <p:cNvPr id="13" name="Rectangle 12"/>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6535815" y="1219200"/>
            <a:ext cx="2362200" cy="1731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endParaRPr lang="en-US" sz="1800" dirty="0">
              <a:latin typeface="Tw Cen MT" panose="020B0602020104020603" pitchFamily="34"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11</a:t>
            </a:fld>
            <a:endParaRPr lang="en-US" dirty="0"/>
          </a:p>
        </p:txBody>
      </p:sp>
      <p:pic>
        <p:nvPicPr>
          <p:cNvPr id="11" name="Content Placeholder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37520" y="2125965"/>
            <a:ext cx="4525963" cy="3394472"/>
          </a:xfrm>
          <a:prstGeom prst="rect">
            <a:avLst/>
          </a:prstGeom>
        </p:spPr>
      </p:pic>
      <p:sp>
        <p:nvSpPr>
          <p:cNvPr id="7" name="Rectangle 6"/>
          <p:cNvSpPr/>
          <p:nvPr/>
        </p:nvSpPr>
        <p:spPr>
          <a:xfrm>
            <a:off x="895820" y="1560220"/>
            <a:ext cx="3807168" cy="4350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Bef>
                <a:spcPct val="20000"/>
              </a:spcBef>
              <a:buFont typeface="Arial" pitchFamily="34" charset="0"/>
              <a:buChar char="•"/>
            </a:pPr>
            <a:r>
              <a:rPr lang="es-ES" b="1" dirty="0">
                <a:solidFill>
                  <a:prstClr val="black"/>
                </a:solidFill>
                <a:latin typeface="Tw Cen MT" panose="020B0602020104020603" pitchFamily="34" charset="0"/>
              </a:rPr>
              <a:t>Crear una entrada peatonal ajardinada que sea accesible para personas con discapacidades, en coordinación con el desarrollo de Yard </a:t>
            </a:r>
            <a:r>
              <a:rPr lang="es-ES" b="1" dirty="0" smtClean="0">
                <a:solidFill>
                  <a:prstClr val="black"/>
                </a:solidFill>
                <a:latin typeface="Tw Cen MT" panose="020B0602020104020603" pitchFamily="34" charset="0"/>
              </a:rPr>
              <a:t>56</a:t>
            </a:r>
          </a:p>
          <a:p>
            <a:pPr marL="285750" lvl="0" indent="-285750">
              <a:spcBef>
                <a:spcPct val="20000"/>
              </a:spcBef>
              <a:buFont typeface="Arial" pitchFamily="34" charset="0"/>
              <a:buChar char="•"/>
            </a:pPr>
            <a:r>
              <a:rPr lang="es-419" b="1" dirty="0" smtClean="0">
                <a:solidFill>
                  <a:prstClr val="black"/>
                </a:solidFill>
                <a:latin typeface="Tw Cen MT" panose="020B0602020104020603" pitchFamily="34" charset="0"/>
              </a:rPr>
              <a:t>Mantener el paisajismo existente</a:t>
            </a:r>
          </a:p>
          <a:p>
            <a:pPr marL="285750" lvl="0" indent="-285750">
              <a:spcBef>
                <a:spcPct val="20000"/>
              </a:spcBef>
              <a:buFont typeface="Arial" pitchFamily="34" charset="0"/>
              <a:buChar char="•"/>
            </a:pPr>
            <a:r>
              <a:rPr lang="es-ES" b="1" dirty="0" smtClean="0">
                <a:solidFill>
                  <a:prstClr val="black"/>
                </a:solidFill>
                <a:latin typeface="Tw Cen MT" panose="020B0602020104020603" pitchFamily="34" charset="0"/>
              </a:rPr>
              <a:t>Mejorar </a:t>
            </a:r>
            <a:r>
              <a:rPr lang="es-ES" b="1" dirty="0">
                <a:solidFill>
                  <a:prstClr val="black"/>
                </a:solidFill>
                <a:latin typeface="Tw Cen MT" panose="020B0602020104020603" pitchFamily="34" charset="0"/>
              </a:rPr>
              <a:t>la iluminación peatonal con postes LED </a:t>
            </a:r>
            <a:r>
              <a:rPr lang="es-ES" b="1" dirty="0" smtClean="0">
                <a:solidFill>
                  <a:prstClr val="black"/>
                </a:solidFill>
                <a:latin typeface="Tw Cen MT" panose="020B0602020104020603" pitchFamily="34" charset="0"/>
              </a:rPr>
              <a:t>eficientes</a:t>
            </a:r>
          </a:p>
          <a:p>
            <a:pPr marL="285750" lvl="0" indent="-285750">
              <a:spcBef>
                <a:spcPct val="20000"/>
              </a:spcBef>
              <a:buFont typeface="Arial" pitchFamily="34" charset="0"/>
              <a:buChar char="•"/>
            </a:pPr>
            <a:r>
              <a:rPr lang="es-ES" b="1" dirty="0">
                <a:solidFill>
                  <a:prstClr val="black"/>
                </a:solidFill>
                <a:latin typeface="Tw Cen MT" panose="020B0602020104020603" pitchFamily="34" charset="0"/>
              </a:rPr>
              <a:t>Instalar vías y bancos accesibles para </a:t>
            </a:r>
            <a:r>
              <a:rPr lang="es-ES" b="1" dirty="0" smtClean="0">
                <a:solidFill>
                  <a:prstClr val="black"/>
                </a:solidFill>
                <a:latin typeface="Tw Cen MT" panose="020B0602020104020603" pitchFamily="34" charset="0"/>
              </a:rPr>
              <a:t>ADA</a:t>
            </a:r>
          </a:p>
          <a:p>
            <a:pPr marL="285750" lvl="0" indent="-285750">
              <a:spcBef>
                <a:spcPct val="20000"/>
              </a:spcBef>
              <a:buFont typeface="Arial" pitchFamily="34" charset="0"/>
              <a:buChar char="•"/>
            </a:pPr>
            <a:r>
              <a:rPr lang="es-ES" b="1" dirty="0">
                <a:solidFill>
                  <a:prstClr val="black"/>
                </a:solidFill>
              </a:rPr>
              <a:t>Crear un mural a lo largo del muro divisorio de la carretera, aproximadamente 7,200 pies cuadrados</a:t>
            </a:r>
            <a:endParaRPr lang="en-US" b="1" dirty="0">
              <a:solidFill>
                <a:prstClr val="black"/>
              </a:solidFill>
            </a:endParaRPr>
          </a:p>
        </p:txBody>
      </p:sp>
    </p:spTree>
    <p:extLst>
      <p:ext uri="{BB962C8B-B14F-4D97-AF65-F5344CB8AC3E}">
        <p14:creationId xmlns:p14="http://schemas.microsoft.com/office/powerpoint/2010/main" val="2631496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609599" y="272256"/>
            <a:ext cx="8305801" cy="718344"/>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419" sz="3600" b="1" dirty="0">
                <a:solidFill>
                  <a:schemeClr val="bg1"/>
                </a:solidFill>
                <a:latin typeface="Tw Cen MT" panose="020B0602020104020603" pitchFamily="34" charset="0"/>
              </a:rPr>
              <a:t>Recomendaciones </a:t>
            </a:r>
            <a:r>
              <a:rPr lang="en-US" sz="3600" b="1" dirty="0">
                <a:solidFill>
                  <a:schemeClr val="bg1"/>
                </a:solidFill>
                <a:latin typeface="Tw Cen MT" panose="020B0602020104020603" pitchFamily="34" charset="0"/>
              </a:rPr>
              <a:t>: </a:t>
            </a:r>
            <a:r>
              <a:rPr lang="es-419" sz="3600" b="1" dirty="0">
                <a:solidFill>
                  <a:schemeClr val="bg1"/>
                </a:solidFill>
                <a:latin typeface="Tw Cen MT" panose="020B0602020104020603" pitchFamily="34" charset="0"/>
              </a:rPr>
              <a:t>1/4-milla alrededor de la escuela</a:t>
            </a:r>
            <a:endParaRPr lang="es-419" sz="3600" b="1" dirty="0">
              <a:solidFill>
                <a:schemeClr val="bg1"/>
              </a:solidFill>
              <a:latin typeface="Tw Cen MT" panose="020B0602020104020603" pitchFamily="34" charset="0"/>
            </a:endParaRPr>
          </a:p>
        </p:txBody>
      </p:sp>
      <p:sp>
        <p:nvSpPr>
          <p:cNvPr id="13" name="Rectangle 12"/>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6535815" y="1219200"/>
            <a:ext cx="2362200" cy="1731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endParaRPr lang="en-US" sz="1800" dirty="0">
              <a:latin typeface="Tw Cen MT" panose="020B0602020104020603" pitchFamily="34"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12</a:t>
            </a:fld>
            <a:endParaRPr lang="en-US" dirty="0"/>
          </a:p>
        </p:txBody>
      </p:sp>
      <p:sp>
        <p:nvSpPr>
          <p:cNvPr id="10" name="Rectangle 9"/>
          <p:cNvSpPr/>
          <p:nvPr/>
        </p:nvSpPr>
        <p:spPr>
          <a:xfrm>
            <a:off x="473670" y="1152150"/>
            <a:ext cx="8120765" cy="58138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sz="2000" b="1" dirty="0" smtClean="0">
                <a:latin typeface="Tw Cen MT" panose="020B0602020104020603" pitchFamily="34" charset="0"/>
              </a:rPr>
              <a:t>5. </a:t>
            </a:r>
            <a:r>
              <a:rPr lang="es-419" sz="2000" b="1" u="sng" dirty="0" smtClean="0">
                <a:latin typeface="Tw Cen MT" panose="020B0602020104020603" pitchFamily="34" charset="0"/>
              </a:rPr>
              <a:t>Crear un Vecindario Ambientalmente Sostenible</a:t>
            </a:r>
            <a:r>
              <a:rPr lang="en-US" sz="2000" b="1" dirty="0" smtClean="0">
                <a:latin typeface="Tw Cen MT" panose="020B0602020104020603" pitchFamily="34" charset="0"/>
              </a:rPr>
              <a:t>:</a:t>
            </a:r>
            <a:endParaRPr lang="en-US" sz="2000" b="1" dirty="0" smtClean="0">
              <a:latin typeface="Tw Cen MT" panose="020B0602020104020603" pitchFamily="34" charset="0"/>
            </a:endParaRPr>
          </a:p>
          <a:p>
            <a:pPr marL="285750" indent="-285750">
              <a:lnSpc>
                <a:spcPct val="110000"/>
              </a:lnSpc>
              <a:buFont typeface="Arial" panose="020B0604020202020204" pitchFamily="34" charset="0"/>
              <a:buChar char="•"/>
            </a:pPr>
            <a:r>
              <a:rPr lang="es-ES" i="1" dirty="0"/>
              <a:t>Crear una comunidad limpia y verde </a:t>
            </a:r>
            <a:endParaRPr lang="es-ES" i="1" dirty="0" smtClean="0"/>
          </a:p>
          <a:p>
            <a:pPr marL="800100" lvl="1" indent="-342900">
              <a:lnSpc>
                <a:spcPct val="110000"/>
              </a:lnSpc>
              <a:buFont typeface="+mj-lt"/>
              <a:buAutoNum type="alphaLcPeriod"/>
            </a:pPr>
            <a:r>
              <a:rPr lang="es-ES" sz="1600" i="1" dirty="0"/>
              <a:t> Desarrollar e implementar una campaña educativa y un programa dispensador de bolsas para desechos de perros para abordar el problema de los dueños de perros que no recogen los excrementos de sus </a:t>
            </a:r>
            <a:r>
              <a:rPr lang="es-ES" sz="1600" i="1" dirty="0" smtClean="0"/>
              <a:t>mascotas</a:t>
            </a:r>
          </a:p>
          <a:p>
            <a:pPr marL="800100" lvl="1" indent="-342900">
              <a:lnSpc>
                <a:spcPct val="110000"/>
              </a:lnSpc>
              <a:buFont typeface="+mj-lt"/>
              <a:buAutoNum type="alphaLcPeriod"/>
            </a:pPr>
            <a:r>
              <a:rPr lang="es-ES" sz="1600" i="1" dirty="0"/>
              <a:t>DOP y la comunidad deben trabajar juntos para abogar por el propietario del espacio verde vacante a lo largo de la calle Hudson, entre Umbra y Tolna, para realizar mejoras y crear espacios verdes utilizables que sean un servicio </a:t>
            </a:r>
            <a:r>
              <a:rPr lang="es-ES" sz="1600" i="1" dirty="0" smtClean="0"/>
              <a:t>comunitario</a:t>
            </a:r>
          </a:p>
          <a:p>
            <a:pPr marL="800100" lvl="1" indent="-342900">
              <a:lnSpc>
                <a:spcPct val="110000"/>
              </a:lnSpc>
              <a:buFont typeface="+mj-lt"/>
              <a:buAutoNum type="alphaLcPeriod"/>
            </a:pPr>
            <a:r>
              <a:rPr lang="es-ES" sz="1600" i="1" dirty="0"/>
              <a:t>Continuar fomentando las relaciones entre los residentes, las empresas y las familias escolares, mediante la creación de carteles positivos y multilingües en todo el </a:t>
            </a:r>
            <a:r>
              <a:rPr lang="es-ES" sz="1600" i="1" dirty="0" smtClean="0"/>
              <a:t>vecindario</a:t>
            </a:r>
          </a:p>
          <a:p>
            <a:pPr marL="800100" lvl="1" indent="-342900">
              <a:lnSpc>
                <a:spcPct val="110000"/>
              </a:lnSpc>
              <a:buFont typeface="+mj-lt"/>
              <a:buAutoNum type="alphaLcPeriod"/>
            </a:pPr>
            <a:r>
              <a:rPr lang="en-US" sz="1600" i="1" dirty="0" smtClean="0"/>
              <a:t> Create </a:t>
            </a:r>
            <a:r>
              <a:rPr lang="en-US" sz="1600" i="1" dirty="0"/>
              <a:t>positive, multilingual signs throughout the neighborhood. </a:t>
            </a:r>
            <a:endParaRPr lang="en-US" sz="1600" i="1" dirty="0" smtClean="0"/>
          </a:p>
          <a:p>
            <a:pPr marL="800100" lvl="1" indent="-342900">
              <a:lnSpc>
                <a:spcPct val="110000"/>
              </a:lnSpc>
              <a:buFont typeface="+mj-lt"/>
              <a:buAutoNum type="alphaLcPeriod"/>
            </a:pPr>
            <a:r>
              <a:rPr lang="es-ES" sz="1600" i="1" dirty="0"/>
              <a:t> John </a:t>
            </a:r>
            <a:r>
              <a:rPr lang="es-ES" sz="1600" i="1" dirty="0" err="1"/>
              <a:t>Ruhrah</a:t>
            </a:r>
            <a:r>
              <a:rPr lang="es-ES" sz="1600" i="1" dirty="0"/>
              <a:t> es una "Escuela Verde," designada por la Oficina de Sostenibilidad de la Ciudad de Baltimore, y debe continuar construyendo su éxito y trabajar para que la escuela sea certificada como una Escuela Verde de la Asociación de Maryland para la Educación Ambiental y al Aire </a:t>
            </a:r>
            <a:r>
              <a:rPr lang="es-ES" sz="1600" i="1" dirty="0" smtClean="0"/>
              <a:t>Libre</a:t>
            </a:r>
          </a:p>
          <a:p>
            <a:pPr marL="800100" lvl="1" indent="-342900">
              <a:lnSpc>
                <a:spcPct val="110000"/>
              </a:lnSpc>
              <a:buFont typeface="+mj-lt"/>
              <a:buAutoNum type="alphaLcPeriod"/>
            </a:pPr>
            <a:r>
              <a:rPr lang="es-ES" sz="1600" i="1" dirty="0"/>
              <a:t>Mantener árboles sanos y aumentar el pabellón de árboles</a:t>
            </a:r>
            <a:endParaRPr lang="en-US" i="1" dirty="0"/>
          </a:p>
          <a:p>
            <a:pPr marL="285750" indent="-285750">
              <a:lnSpc>
                <a:spcPct val="110000"/>
              </a:lnSpc>
              <a:buFont typeface="Arial" panose="020B0604020202020204" pitchFamily="34" charset="0"/>
              <a:buChar char="•"/>
            </a:pPr>
            <a:endParaRPr lang="en-US" sz="2000" b="1" dirty="0" smtClean="0">
              <a:latin typeface="Tw Cen MT" panose="020B0602020104020603" pitchFamily="34" charset="0"/>
            </a:endParaRPr>
          </a:p>
          <a:p>
            <a:pPr marL="285750" indent="-285750">
              <a:lnSpc>
                <a:spcPct val="110000"/>
              </a:lnSpc>
              <a:buFont typeface="Arial" panose="020B0604020202020204" pitchFamily="34" charset="0"/>
              <a:buChar char="•"/>
            </a:pPr>
            <a:endParaRPr lang="en-US" sz="2000" b="1" dirty="0" smtClean="0">
              <a:latin typeface="Tw Cen MT" panose="020B0602020104020603" pitchFamily="34" charset="0"/>
            </a:endParaRPr>
          </a:p>
          <a:p>
            <a:pPr>
              <a:lnSpc>
                <a:spcPct val="110000"/>
              </a:lnSpc>
            </a:pPr>
            <a:endParaRPr lang="en-US" sz="2000" b="1" dirty="0" smtClean="0">
              <a:latin typeface="Tw Cen MT" panose="020B06020201040206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1165" y="5326375"/>
            <a:ext cx="1638383" cy="1228788"/>
          </a:xfrm>
          <a:prstGeom prst="rect">
            <a:avLst/>
          </a:prstGeom>
        </p:spPr>
      </p:pic>
    </p:spTree>
    <p:extLst>
      <p:ext uri="{BB962C8B-B14F-4D97-AF65-F5344CB8AC3E}">
        <p14:creationId xmlns:p14="http://schemas.microsoft.com/office/powerpoint/2010/main" val="827160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0542" t="19550" r="2500" b="5189"/>
          <a:stretch/>
        </p:blipFill>
        <p:spPr>
          <a:xfrm>
            <a:off x="228600" y="848570"/>
            <a:ext cx="8686800" cy="5790590"/>
          </a:xfrm>
          <a:prstGeom prst="rect">
            <a:avLst/>
          </a:prstGeom>
        </p:spPr>
      </p:pic>
      <p:sp>
        <p:nvSpPr>
          <p:cNvPr id="2" name="Rectangle 1"/>
          <p:cNvSpPr/>
          <p:nvPr/>
        </p:nvSpPr>
        <p:spPr>
          <a:xfrm>
            <a:off x="653160" y="1413359"/>
            <a:ext cx="4458408" cy="4401910"/>
          </a:xfrm>
          <a:prstGeom prst="rect">
            <a:avLst/>
          </a:prstGeom>
          <a:solidFill>
            <a:srgbClr val="FFFFFF">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09600" y="272256"/>
            <a:ext cx="8153400" cy="7183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err="1" smtClean="0">
                <a:solidFill>
                  <a:schemeClr val="bg1"/>
                </a:solidFill>
                <a:latin typeface="Tw Cen MT" panose="020B0602020104020603" pitchFamily="34" charset="0"/>
              </a:rPr>
              <a:t>Comentarios</a:t>
            </a:r>
            <a:endParaRPr lang="en-US" sz="3000" b="1" dirty="0">
              <a:solidFill>
                <a:schemeClr val="bg1"/>
              </a:solidFill>
              <a:latin typeface="Tw Cen MT" panose="020B0602020104020603" pitchFamily="34" charset="0"/>
            </a:endParaRPr>
          </a:p>
        </p:txBody>
      </p:sp>
      <p:sp>
        <p:nvSpPr>
          <p:cNvPr id="8" name="Rectangle 7"/>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txBox="1">
            <a:spLocks/>
          </p:cNvSpPr>
          <p:nvPr/>
        </p:nvSpPr>
        <p:spPr>
          <a:xfrm>
            <a:off x="762001" y="1522780"/>
            <a:ext cx="4189474" cy="418306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i="1" dirty="0"/>
              <a:t>Carmen Morosan</a:t>
            </a:r>
            <a:r>
              <a:rPr lang="en-US" sz="1800" i="1" dirty="0"/>
              <a:t/>
            </a:r>
            <a:br>
              <a:rPr lang="en-US" sz="1800" i="1" dirty="0"/>
            </a:br>
            <a:r>
              <a:rPr lang="en-US" sz="1800" dirty="0"/>
              <a:t>Northeast District Planner</a:t>
            </a:r>
          </a:p>
          <a:p>
            <a:pPr marL="0" indent="0">
              <a:buNone/>
            </a:pPr>
            <a:r>
              <a:rPr lang="en-US" sz="1800" b="1" dirty="0"/>
              <a:t>443.984.4000</a:t>
            </a:r>
          </a:p>
          <a:p>
            <a:pPr marL="0" indent="0">
              <a:buNone/>
            </a:pPr>
            <a:r>
              <a:rPr lang="en-US" sz="1800" b="1" dirty="0">
                <a:hlinkClick r:id="rId3"/>
              </a:rPr>
              <a:t>Carmen.morosan@baltimorecity.gov</a:t>
            </a:r>
            <a:endParaRPr lang="en-US" sz="1800" b="1" dirty="0"/>
          </a:p>
          <a:p>
            <a:pPr marL="0" indent="0">
              <a:buFont typeface="Arial" pitchFamily="34" charset="0"/>
              <a:buNone/>
            </a:pPr>
            <a:endParaRPr lang="en-US" sz="1800" b="1" dirty="0"/>
          </a:p>
          <a:p>
            <a:pPr marL="0" indent="0">
              <a:buNone/>
            </a:pPr>
            <a:r>
              <a:rPr lang="en-US" sz="1800" b="1" i="1" dirty="0" smtClean="0"/>
              <a:t>Mary </a:t>
            </a:r>
            <a:r>
              <a:rPr lang="en-US" sz="1800" b="1" i="1" dirty="0"/>
              <a:t>Colleen Buettner</a:t>
            </a:r>
            <a:endParaRPr lang="en-US" sz="1800" dirty="0"/>
          </a:p>
          <a:p>
            <a:pPr marL="0" indent="0">
              <a:buNone/>
            </a:pPr>
            <a:r>
              <a:rPr lang="en-US" sz="1800" dirty="0"/>
              <a:t>City Planner, INSPIRE</a:t>
            </a:r>
          </a:p>
          <a:p>
            <a:pPr marL="0" indent="0">
              <a:buNone/>
            </a:pPr>
            <a:r>
              <a:rPr lang="en-US" sz="1800" dirty="0"/>
              <a:t> 410.396.5937  </a:t>
            </a:r>
          </a:p>
          <a:p>
            <a:pPr marL="0" indent="0">
              <a:buNone/>
            </a:pPr>
            <a:r>
              <a:rPr lang="en-US" sz="1800" u="sng" dirty="0">
                <a:hlinkClick r:id="rId4"/>
              </a:rPr>
              <a:t>mc.buettner@baltimorecity.gov</a:t>
            </a:r>
            <a:endParaRPr lang="en-US" sz="1800" dirty="0"/>
          </a:p>
          <a:p>
            <a:pPr marL="0" indent="0">
              <a:buFont typeface="Arial" pitchFamily="34" charset="0"/>
              <a:buNone/>
            </a:pPr>
            <a:endParaRPr lang="en-US" sz="1400" b="1" dirty="0">
              <a:latin typeface="Tw Cen MT" panose="020B0602020104020603" pitchFamily="34" charset="0"/>
              <a:hlinkClick r:id="rId5"/>
            </a:endParaRPr>
          </a:p>
          <a:p>
            <a:pPr marL="0" indent="0">
              <a:buNone/>
            </a:pPr>
            <a:r>
              <a:rPr lang="en-US" sz="1400" b="1" dirty="0">
                <a:latin typeface="Tw Cen MT" panose="020B0602020104020603" pitchFamily="34" charset="0"/>
              </a:rPr>
              <a:t>Website: </a:t>
            </a:r>
            <a:r>
              <a:rPr lang="en-US" sz="1400" dirty="0">
                <a:hlinkClick r:id="rId6"/>
              </a:rPr>
              <a:t>https://planning.baltimorecity.gov/inspire-plans/john-rurah-elementary-middle-school</a:t>
            </a:r>
            <a:endParaRPr lang="en-US" sz="1400" b="1" dirty="0">
              <a:latin typeface="Tw Cen MT" panose="020B0602020104020603" pitchFamily="34" charset="0"/>
            </a:endParaRPr>
          </a:p>
          <a:p>
            <a:pPr marL="0" indent="0">
              <a:buFont typeface="Arial" pitchFamily="34" charset="0"/>
              <a:buNone/>
            </a:pPr>
            <a:endParaRPr lang="en-US" sz="1400" b="1" dirty="0">
              <a:latin typeface="Tw Cen MT" panose="020B0602020104020603" pitchFamily="34" charset="0"/>
            </a:endParaRPr>
          </a:p>
        </p:txBody>
      </p:sp>
    </p:spTree>
    <p:extLst>
      <p:ext uri="{BB962C8B-B14F-4D97-AF65-F5344CB8AC3E}">
        <p14:creationId xmlns:p14="http://schemas.microsoft.com/office/powerpoint/2010/main" val="227879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2"/>
          <p:cNvSpPr>
            <a:spLocks noGrp="1"/>
          </p:cNvSpPr>
          <p:nvPr/>
        </p:nvSpPr>
        <p:spPr>
          <a:xfrm>
            <a:off x="609600" y="2648222"/>
            <a:ext cx="3916218" cy="3537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419" sz="1800" dirty="0" smtClean="0">
                <a:latin typeface="Tw Cen MT" panose="020B0602020104020603" pitchFamily="34" charset="0"/>
              </a:rPr>
              <a:t>City </a:t>
            </a:r>
            <a:r>
              <a:rPr lang="es-419" sz="1800" dirty="0" err="1" smtClean="0">
                <a:latin typeface="Tw Cen MT" panose="020B0602020104020603" pitchFamily="34" charset="0"/>
              </a:rPr>
              <a:t>Schools</a:t>
            </a:r>
            <a:r>
              <a:rPr lang="en-US" sz="1800" dirty="0" smtClean="0">
                <a:latin typeface="Tw Cen MT" panose="020B0602020104020603" pitchFamily="34" charset="0"/>
              </a:rPr>
              <a:t>, </a:t>
            </a:r>
            <a:r>
              <a:rPr lang="en-US" sz="1800" dirty="0">
                <a:latin typeface="Tw Cen MT" panose="020B0602020104020603" pitchFamily="34" charset="0"/>
              </a:rPr>
              <a:t>Maryland Stadium Authority, </a:t>
            </a:r>
            <a:r>
              <a:rPr lang="en-US" sz="1800" dirty="0" smtClean="0">
                <a:latin typeface="Tw Cen MT" panose="020B0602020104020603" pitchFamily="34" charset="0"/>
              </a:rPr>
              <a:t>La Ciudad </a:t>
            </a:r>
            <a:r>
              <a:rPr lang="en-US" sz="1800" dirty="0">
                <a:latin typeface="Tw Cen MT" panose="020B0602020104020603" pitchFamily="34" charset="0"/>
              </a:rPr>
              <a:t>de Baltimore, y el Estado de Maryland </a:t>
            </a:r>
            <a:r>
              <a:rPr lang="en-US" sz="1800" dirty="0" err="1" smtClean="0">
                <a:latin typeface="Tw Cen MT" panose="020B0602020104020603" pitchFamily="34" charset="0"/>
              </a:rPr>
              <a:t>están</a:t>
            </a:r>
            <a:r>
              <a:rPr lang="en-US" sz="1800" dirty="0" smtClean="0">
                <a:latin typeface="Tw Cen MT" panose="020B0602020104020603" pitchFamily="34" charset="0"/>
              </a:rPr>
              <a:t> </a:t>
            </a:r>
            <a:r>
              <a:rPr lang="es-419" sz="1800" dirty="0" smtClean="0">
                <a:latin typeface="Tw Cen MT" panose="020B0602020104020603" pitchFamily="34" charset="0"/>
              </a:rPr>
              <a:t>invirtiendo</a:t>
            </a:r>
            <a:r>
              <a:rPr lang="en-US" sz="1800" dirty="0" smtClean="0">
                <a:latin typeface="Tw Cen MT" panose="020B0602020104020603" pitchFamily="34" charset="0"/>
              </a:rPr>
              <a:t> </a:t>
            </a:r>
            <a:r>
              <a:rPr lang="en-US" sz="1800" dirty="0" err="1">
                <a:latin typeface="Tw Cen MT" panose="020B0602020104020603" pitchFamily="34" charset="0"/>
              </a:rPr>
              <a:t>aproximadamente</a:t>
            </a:r>
            <a:r>
              <a:rPr lang="en-US" sz="1800" dirty="0">
                <a:latin typeface="Tw Cen MT" panose="020B0602020104020603" pitchFamily="34" charset="0"/>
              </a:rPr>
              <a:t> un </a:t>
            </a:r>
            <a:r>
              <a:rPr lang="en-US" sz="1800" dirty="0" smtClean="0">
                <a:latin typeface="Tw Cen MT" panose="020B0602020104020603" pitchFamily="34" charset="0"/>
              </a:rPr>
              <a:t>mil million </a:t>
            </a:r>
            <a:r>
              <a:rPr lang="en-US" sz="1800" dirty="0">
                <a:latin typeface="Tw Cen MT" panose="020B0602020104020603" pitchFamily="34" charset="0"/>
              </a:rPr>
              <a:t>de </a:t>
            </a:r>
            <a:r>
              <a:rPr lang="en-US" sz="1800" dirty="0" err="1">
                <a:latin typeface="Tw Cen MT" panose="020B0602020104020603" pitchFamily="34" charset="0"/>
              </a:rPr>
              <a:t>dolares</a:t>
            </a:r>
            <a:r>
              <a:rPr lang="en-US" sz="1800" dirty="0">
                <a:latin typeface="Tw Cen MT" panose="020B0602020104020603" pitchFamily="34" charset="0"/>
              </a:rPr>
              <a:t> para </a:t>
            </a:r>
            <a:r>
              <a:rPr lang="en-US" sz="1800" dirty="0" err="1">
                <a:latin typeface="Tw Cen MT" panose="020B0602020104020603" pitchFamily="34" charset="0"/>
              </a:rPr>
              <a:t>renovar</a:t>
            </a:r>
            <a:r>
              <a:rPr lang="en-US" sz="1800" dirty="0">
                <a:latin typeface="Tw Cen MT" panose="020B0602020104020603" pitchFamily="34" charset="0"/>
              </a:rPr>
              <a:t> y </a:t>
            </a:r>
            <a:r>
              <a:rPr lang="en-US" sz="1800" dirty="0" err="1">
                <a:latin typeface="Tw Cen MT" panose="020B0602020104020603" pitchFamily="34" charset="0"/>
              </a:rPr>
              <a:t>reemplazar</a:t>
            </a:r>
            <a:r>
              <a:rPr lang="en-US" sz="1800" dirty="0">
                <a:latin typeface="Tw Cen MT" panose="020B0602020104020603" pitchFamily="34" charset="0"/>
              </a:rPr>
              <a:t> las </a:t>
            </a:r>
            <a:r>
              <a:rPr lang="en-US" sz="1800" dirty="0" err="1">
                <a:latin typeface="Tw Cen MT" panose="020B0602020104020603" pitchFamily="34" charset="0"/>
              </a:rPr>
              <a:t>esculas</a:t>
            </a:r>
            <a:r>
              <a:rPr lang="en-US" sz="1800" dirty="0">
                <a:latin typeface="Tw Cen MT" panose="020B0602020104020603" pitchFamily="34" charset="0"/>
              </a:rPr>
              <a:t>.</a:t>
            </a:r>
          </a:p>
          <a:p>
            <a:pPr marL="0" indent="0">
              <a:buNone/>
            </a:pPr>
            <a:r>
              <a:rPr lang="en-US" sz="1800" dirty="0">
                <a:latin typeface="Tw Cen MT" panose="020B0602020104020603" pitchFamily="34" charset="0"/>
              </a:rPr>
              <a:t>21</a:t>
            </a:r>
            <a:r>
              <a:rPr lang="en-US" sz="1800" baseline="30000" dirty="0">
                <a:latin typeface="Tw Cen MT" panose="020B0602020104020603" pitchFamily="34" charset="0"/>
              </a:rPr>
              <a:t>st</a:t>
            </a:r>
            <a:r>
              <a:rPr lang="en-US" sz="1800" dirty="0">
                <a:latin typeface="Tw Cen MT" panose="020B0602020104020603" pitchFamily="34" charset="0"/>
              </a:rPr>
              <a:t> Century </a:t>
            </a:r>
            <a:r>
              <a:rPr lang="en-US" sz="1800" dirty="0" err="1">
                <a:latin typeface="Tw Cen MT" panose="020B0602020104020603" pitchFamily="34" charset="0"/>
              </a:rPr>
              <a:t>tiene</a:t>
            </a:r>
            <a:r>
              <a:rPr lang="en-US" sz="1800" dirty="0">
                <a:latin typeface="Tw Cen MT" panose="020B0602020104020603" pitchFamily="34" charset="0"/>
              </a:rPr>
              <a:t> 3 </a:t>
            </a:r>
            <a:r>
              <a:rPr lang="en-US" sz="1800" dirty="0" err="1">
                <a:latin typeface="Tw Cen MT" panose="020B0602020104020603" pitchFamily="34" charset="0"/>
              </a:rPr>
              <a:t>metas</a:t>
            </a:r>
            <a:r>
              <a:rPr lang="en-US" sz="1800" dirty="0">
                <a:latin typeface="Tw Cen MT" panose="020B0602020104020603" pitchFamily="34" charset="0"/>
              </a:rPr>
              <a:t>:</a:t>
            </a:r>
          </a:p>
          <a:p>
            <a:r>
              <a:rPr lang="es-419" sz="1800" dirty="0" smtClean="0">
                <a:latin typeface="Tw Cen MT" panose="020B0602020104020603" pitchFamily="34" charset="0"/>
              </a:rPr>
              <a:t>Transformarse las oportunidades y los logros de los estudiantes</a:t>
            </a:r>
          </a:p>
          <a:p>
            <a:r>
              <a:rPr lang="es-419" sz="1800" dirty="0" smtClean="0">
                <a:latin typeface="Tw Cen MT" panose="020B0602020104020603" pitchFamily="34" charset="0"/>
              </a:rPr>
              <a:t>Mejorar el compromiso y el bienestar de las comunidades</a:t>
            </a:r>
          </a:p>
          <a:p>
            <a:r>
              <a:rPr lang="es-419" sz="1800" b="1" u="sng" dirty="0" smtClean="0">
                <a:latin typeface="Tw Cen MT" panose="020B0602020104020603" pitchFamily="34" charset="0"/>
              </a:rPr>
              <a:t>Ayudar </a:t>
            </a:r>
            <a:r>
              <a:rPr lang="es-419" sz="1800" b="1" u="sng" dirty="0" smtClean="0">
                <a:latin typeface="Tw Cen MT" panose="020B0602020104020603" pitchFamily="34" charset="0"/>
              </a:rPr>
              <a:t>en la</a:t>
            </a:r>
            <a:r>
              <a:rPr lang="es-419" sz="1800" b="1" u="sng" dirty="0" smtClean="0">
                <a:latin typeface="Tw Cen MT" panose="020B0602020104020603" pitchFamily="34" charset="0"/>
              </a:rPr>
              <a:t> revitalización de las comunidades y vecindarios</a:t>
            </a:r>
            <a:r>
              <a:rPr lang="en-US" sz="1800" b="1" u="sng" dirty="0" smtClean="0">
                <a:latin typeface="Tw Cen MT" panose="020B0602020104020603" pitchFamily="34" charset="0"/>
              </a:rPr>
              <a:t>.</a:t>
            </a:r>
            <a:endParaRPr lang="en-US" sz="1800" b="1" u="sng" dirty="0">
              <a:latin typeface="Tw Cen MT" panose="020B0602020104020603" pitchFamily="34" charset="0"/>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243408"/>
            <a:ext cx="2180145" cy="1293613"/>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1217422"/>
            <a:ext cx="1676400" cy="1258475"/>
          </a:xfrm>
          <a:prstGeom prst="rect">
            <a:avLst/>
          </a:prstGeom>
        </p:spPr>
      </p:pic>
      <p:sp>
        <p:nvSpPr>
          <p:cNvPr id="39" name="Content Placeholder 2"/>
          <p:cNvSpPr txBox="1">
            <a:spLocks/>
          </p:cNvSpPr>
          <p:nvPr/>
        </p:nvSpPr>
        <p:spPr>
          <a:xfrm>
            <a:off x="4864766" y="2648222"/>
            <a:ext cx="3898234" cy="3689551"/>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419" sz="1800" dirty="0" smtClean="0">
                <a:latin typeface="Tw Cen MT" panose="020B0602020104020603" pitchFamily="34" charset="0"/>
              </a:rPr>
              <a:t>El Departamento de Planificación </a:t>
            </a:r>
            <a:r>
              <a:rPr lang="es-419" dirty="0">
                <a:latin typeface="Tw Cen MT" panose="020B0602020104020603" pitchFamily="34" charset="0"/>
              </a:rPr>
              <a:t>lanzó el programa </a:t>
            </a:r>
            <a:r>
              <a:rPr lang="es-419" sz="1800" dirty="0" smtClean="0">
                <a:latin typeface="Tw Cen MT" panose="020B0602020104020603" pitchFamily="34" charset="0"/>
              </a:rPr>
              <a:t>INSPIRE para enfocarse en los vecindarios inmediatos a las escuelas del 21</a:t>
            </a:r>
            <a:r>
              <a:rPr lang="es-419" sz="1800" baseline="30000" dirty="0" smtClean="0">
                <a:latin typeface="Tw Cen MT" panose="020B0602020104020603" pitchFamily="34" charset="0"/>
              </a:rPr>
              <a:t>st</a:t>
            </a:r>
            <a:r>
              <a:rPr lang="es-419" sz="1800" dirty="0" smtClean="0">
                <a:latin typeface="Tw Cen MT" panose="020B0602020104020603" pitchFamily="34" charset="0"/>
              </a:rPr>
              <a:t> Century. </a:t>
            </a:r>
          </a:p>
          <a:p>
            <a:pPr marL="0" indent="0">
              <a:buFont typeface="Arial" pitchFamily="34" charset="0"/>
              <a:buNone/>
            </a:pPr>
            <a:endParaRPr lang="es-419" sz="1800" dirty="0" smtClean="0">
              <a:latin typeface="Tw Cen MT" panose="020B0602020104020603" pitchFamily="34" charset="0"/>
            </a:endParaRPr>
          </a:p>
          <a:p>
            <a:pPr marL="0" indent="0">
              <a:buNone/>
            </a:pPr>
            <a:r>
              <a:rPr lang="es-419" sz="1800" dirty="0" smtClean="0">
                <a:latin typeface="Tw Cen MT" panose="020B0602020104020603" pitchFamily="34" charset="0"/>
              </a:rPr>
              <a:t>Se enfoca en las mejoras alrededor a escuela:</a:t>
            </a:r>
          </a:p>
          <a:p>
            <a:pPr marL="285750" indent="-285750">
              <a:buFont typeface="Arial" panose="020B0604020202020204" pitchFamily="34" charset="0"/>
              <a:buChar char="•"/>
            </a:pPr>
            <a:r>
              <a:rPr lang="es-419" sz="1800" dirty="0" smtClean="0">
                <a:latin typeface="Tw Cen MT" panose="020B0602020104020603" pitchFamily="34" charset="0"/>
              </a:rPr>
              <a:t>Mejora la calidad de vida y el ambiente.</a:t>
            </a:r>
          </a:p>
          <a:p>
            <a:pPr marL="285750" indent="-285750">
              <a:buFont typeface="Arial" panose="020B0604020202020204" pitchFamily="34" charset="0"/>
              <a:buChar char="•"/>
            </a:pPr>
            <a:r>
              <a:rPr lang="es-419" sz="1800" dirty="0" smtClean="0">
                <a:latin typeface="Tw Cen MT" panose="020B0602020104020603" pitchFamily="34" charset="0"/>
              </a:rPr>
              <a:t>Toma acciones para concretar la visión de largo plazo de la comunidad; </a:t>
            </a:r>
            <a:r>
              <a:rPr lang="es-419" dirty="0" smtClean="0">
                <a:latin typeface="Tw Cen MT" panose="020B0602020104020603" pitchFamily="34" charset="0"/>
              </a:rPr>
              <a:t>guía la inversión privada.</a:t>
            </a:r>
            <a:endParaRPr lang="es-419" sz="1800" dirty="0">
              <a:latin typeface="Tw Cen MT" panose="020B0602020104020603" pitchFamily="34" charset="0"/>
            </a:endParaRPr>
          </a:p>
        </p:txBody>
      </p:sp>
      <p:sp>
        <p:nvSpPr>
          <p:cNvPr id="40" name="Rectangle 39"/>
          <p:cNvSpPr/>
          <p:nvPr/>
        </p:nvSpPr>
        <p:spPr>
          <a:xfrm>
            <a:off x="228600" y="263922"/>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1" name="Title 1"/>
          <p:cNvSpPr txBox="1">
            <a:spLocks/>
          </p:cNvSpPr>
          <p:nvPr/>
        </p:nvSpPr>
        <p:spPr>
          <a:xfrm>
            <a:off x="609600" y="250428"/>
            <a:ext cx="8153400" cy="718344"/>
          </a:xfrm>
          <a:prstGeom prst="rect">
            <a:avLst/>
          </a:prstGeom>
        </p:spPr>
        <p:txBody>
          <a:bodyPr vert="horz" lIns="91440" tIns="45720" rIns="91440" bIns="45720" rtlCol="0" anchor="ctr">
            <a:normAutofit fontScale="8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419" sz="3800" b="1" dirty="0" smtClean="0">
                <a:solidFill>
                  <a:schemeClr val="bg1"/>
                </a:solidFill>
                <a:latin typeface="Tw Cen MT" panose="020B0602020104020603" pitchFamily="34" charset="0"/>
              </a:rPr>
              <a:t>Invirtiendo en las Escuelas y los Vecindarios</a:t>
            </a:r>
            <a:endParaRPr lang="es-419" sz="3800" b="1" dirty="0">
              <a:solidFill>
                <a:schemeClr val="bg1"/>
              </a:solidFill>
              <a:latin typeface="Tw Cen MT" panose="020B0602020104020603" pitchFamily="34" charset="0"/>
            </a:endParaRPr>
          </a:p>
        </p:txBody>
      </p:sp>
      <p:sp>
        <p:nvSpPr>
          <p:cNvPr id="42" name="Rectangle 41"/>
          <p:cNvSpPr/>
          <p:nvPr/>
        </p:nvSpPr>
        <p:spPr>
          <a:xfrm>
            <a:off x="228600" y="250428"/>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05135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628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a:xfrm>
            <a:off x="609600" y="272256"/>
            <a:ext cx="8153400" cy="718344"/>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US" sz="3000" b="1" dirty="0" smtClean="0">
                <a:solidFill>
                  <a:schemeClr val="bg1"/>
                </a:solidFill>
                <a:latin typeface="Tw Cen MT" panose="020B0602020104020603" pitchFamily="34" charset="0"/>
              </a:rPr>
              <a:t>Lanzamiento</a:t>
            </a:r>
            <a:r>
              <a:rPr lang="en-US" sz="3000" b="1" dirty="0" smtClean="0">
                <a:solidFill>
                  <a:schemeClr val="bg1"/>
                </a:solidFill>
                <a:latin typeface="Tw Cen MT" panose="020B0602020104020603" pitchFamily="34" charset="0"/>
              </a:rPr>
              <a:t> </a:t>
            </a:r>
            <a:r>
              <a:rPr lang="en-US" sz="3000" b="1" dirty="0">
                <a:solidFill>
                  <a:schemeClr val="bg1"/>
                </a:solidFill>
                <a:latin typeface="Tw Cen MT" panose="020B0602020104020603" pitchFamily="34" charset="0"/>
              </a:rPr>
              <a:t>de INSPIRE </a:t>
            </a:r>
            <a:r>
              <a:rPr lang="en-US" sz="3000" b="1" dirty="0" err="1">
                <a:solidFill>
                  <a:schemeClr val="bg1"/>
                </a:solidFill>
                <a:latin typeface="Tw Cen MT" panose="020B0602020104020603" pitchFamily="34" charset="0"/>
              </a:rPr>
              <a:t>en</a:t>
            </a:r>
            <a:r>
              <a:rPr lang="en-US" sz="3000" b="1" dirty="0">
                <a:solidFill>
                  <a:schemeClr val="bg1"/>
                </a:solidFill>
                <a:latin typeface="Tw Cen MT" panose="020B0602020104020603" pitchFamily="34" charset="0"/>
              </a:rPr>
              <a:t> </a:t>
            </a:r>
            <a:r>
              <a:rPr lang="en-US" sz="3000" b="1" dirty="0" err="1">
                <a:solidFill>
                  <a:schemeClr val="bg1"/>
                </a:solidFill>
                <a:latin typeface="Tw Cen MT" panose="020B0602020104020603" pitchFamily="34" charset="0"/>
              </a:rPr>
              <a:t>toda</a:t>
            </a:r>
            <a:r>
              <a:rPr lang="en-US" sz="3000" b="1" dirty="0">
                <a:solidFill>
                  <a:schemeClr val="bg1"/>
                </a:solidFill>
                <a:latin typeface="Tw Cen MT" panose="020B0602020104020603" pitchFamily="34" charset="0"/>
              </a:rPr>
              <a:t> la </a:t>
            </a:r>
            <a:r>
              <a:rPr lang="es-419" sz="3000" b="1" dirty="0" smtClean="0">
                <a:solidFill>
                  <a:schemeClr val="bg1"/>
                </a:solidFill>
                <a:latin typeface="Tw Cen MT" panose="020B0602020104020603" pitchFamily="34" charset="0"/>
              </a:rPr>
              <a:t>cuidad</a:t>
            </a:r>
            <a:r>
              <a:rPr lang="en-US" sz="3000" b="1" dirty="0" smtClean="0">
                <a:solidFill>
                  <a:schemeClr val="bg1"/>
                </a:solidFill>
                <a:latin typeface="Tw Cen MT" panose="020B0602020104020603" pitchFamily="34" charset="0"/>
              </a:rPr>
              <a:t> </a:t>
            </a:r>
            <a:r>
              <a:rPr lang="en-US" sz="3000" b="1" dirty="0">
                <a:solidFill>
                  <a:schemeClr val="bg1"/>
                </a:solidFill>
                <a:latin typeface="Tw Cen MT" panose="020B0602020104020603" pitchFamily="34" charset="0"/>
              </a:rPr>
              <a:t>y </a:t>
            </a:r>
            <a:r>
              <a:rPr lang="en-US" sz="3000" b="1" dirty="0" err="1">
                <a:solidFill>
                  <a:schemeClr val="bg1"/>
                </a:solidFill>
                <a:latin typeface="Tw Cen MT" panose="020B0602020104020603" pitchFamily="34" charset="0"/>
              </a:rPr>
              <a:t>en</a:t>
            </a:r>
            <a:r>
              <a:rPr lang="en-US" sz="3000" b="1" dirty="0">
                <a:solidFill>
                  <a:schemeClr val="bg1"/>
                </a:solidFill>
                <a:latin typeface="Tw Cen MT" panose="020B0602020104020603" pitchFamily="34" charset="0"/>
              </a:rPr>
              <a:t> John </a:t>
            </a:r>
            <a:r>
              <a:rPr lang="en-US" sz="3000" b="1" dirty="0" err="1">
                <a:solidFill>
                  <a:schemeClr val="bg1"/>
                </a:solidFill>
                <a:latin typeface="Tw Cen MT" panose="020B0602020104020603" pitchFamily="34" charset="0"/>
              </a:rPr>
              <a:t>Ruhrah</a:t>
            </a:r>
            <a:endParaRPr lang="en-US" sz="3000" b="1" dirty="0">
              <a:solidFill>
                <a:schemeClr val="bg1"/>
              </a:solidFill>
              <a:latin typeface="Tw Cen MT" panose="020B0602020104020603" pitchFamily="34" charset="0"/>
            </a:endParaRPr>
          </a:p>
        </p:txBody>
      </p:sp>
      <p:sp>
        <p:nvSpPr>
          <p:cNvPr id="16" name="Rectangle 15"/>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3</a:t>
            </a:fld>
            <a:endParaRPr lang="en-US" dirty="0"/>
          </a:p>
        </p:txBody>
      </p:sp>
      <p:sp>
        <p:nvSpPr>
          <p:cNvPr id="18" name="Content Placeholder 2"/>
          <p:cNvSpPr txBox="1">
            <a:spLocks/>
          </p:cNvSpPr>
          <p:nvPr/>
        </p:nvSpPr>
        <p:spPr>
          <a:xfrm>
            <a:off x="4796862" y="1152150"/>
            <a:ext cx="3898234" cy="2947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latin typeface="Tw Cen MT" panose="020B0602020104020603" pitchFamily="34" charset="0"/>
            </a:endParaRPr>
          </a:p>
          <a:p>
            <a:pPr marL="0" indent="0">
              <a:buNone/>
            </a:pPr>
            <a:endParaRPr lang="en-US" sz="1800" dirty="0">
              <a:latin typeface="Tw Cen MT" panose="020B0602020104020603" pitchFamily="34" charset="0"/>
            </a:endParaRPr>
          </a:p>
          <a:p>
            <a:pPr marL="0" indent="0">
              <a:buNone/>
            </a:pPr>
            <a:endParaRPr lang="en-US" sz="1800" dirty="0">
              <a:latin typeface="Tw Cen MT" panose="020B0602020104020603" pitchFamily="34"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394" t="2082" r="2340" b="3203"/>
          <a:stretch/>
        </p:blipFill>
        <p:spPr>
          <a:xfrm>
            <a:off x="263691" y="1023794"/>
            <a:ext cx="4308309" cy="5485602"/>
          </a:xfrm>
          <a:prstGeom prst="rect">
            <a:avLst/>
          </a:prstGeom>
          <a:ln>
            <a:solidFill>
              <a:schemeClr val="tx1"/>
            </a:solidFill>
          </a:ln>
        </p:spPr>
      </p:pic>
      <p:sp>
        <p:nvSpPr>
          <p:cNvPr id="6" name="5-Point Star 5"/>
          <p:cNvSpPr/>
          <p:nvPr/>
        </p:nvSpPr>
        <p:spPr>
          <a:xfrm>
            <a:off x="3892070" y="3445247"/>
            <a:ext cx="189738" cy="2838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053" t="6767" r="4384" b="12096"/>
          <a:stretch/>
        </p:blipFill>
        <p:spPr>
          <a:xfrm>
            <a:off x="4686300" y="1152150"/>
            <a:ext cx="4095846" cy="4793105"/>
          </a:xfrm>
          <a:prstGeom prst="rect">
            <a:avLst/>
          </a:prstGeom>
          <a:ln>
            <a:solidFill>
              <a:schemeClr val="tx1"/>
            </a:solidFill>
          </a:ln>
        </p:spPr>
      </p:pic>
      <p:cxnSp>
        <p:nvCxnSpPr>
          <p:cNvPr id="15" name="Straight Arrow Connector 14"/>
          <p:cNvCxnSpPr/>
          <p:nvPr/>
        </p:nvCxnSpPr>
        <p:spPr>
          <a:xfrm flipV="1">
            <a:off x="4081807" y="3289317"/>
            <a:ext cx="2539357" cy="30998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97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420210" y="1000360"/>
            <a:ext cx="1062530" cy="5312651"/>
            <a:chOff x="-1727285" y="1152150"/>
            <a:chExt cx="1062530" cy="4553700"/>
          </a:xfrm>
        </p:grpSpPr>
        <p:sp>
          <p:nvSpPr>
            <p:cNvPr id="17" name="Double Brace 16"/>
            <p:cNvSpPr/>
            <p:nvPr/>
          </p:nvSpPr>
          <p:spPr>
            <a:xfrm>
              <a:off x="-1575495" y="1455730"/>
              <a:ext cx="910740" cy="3870645"/>
            </a:xfrm>
            <a:prstGeom prst="bracePair">
              <a:avLst/>
            </a:prstGeom>
          </p:spPr>
          <p:style>
            <a:lnRef idx="2">
              <a:schemeClr val="dk1"/>
            </a:lnRef>
            <a:fillRef idx="0">
              <a:schemeClr val="dk1"/>
            </a:fillRef>
            <a:effectRef idx="1">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18" name="Rectangle 17"/>
            <p:cNvSpPr/>
            <p:nvPr/>
          </p:nvSpPr>
          <p:spPr>
            <a:xfrm>
              <a:off x="-1727285" y="1152150"/>
              <a:ext cx="758950" cy="455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5" name="Rectangle 4"/>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553200" y="6356350"/>
            <a:ext cx="2133600" cy="365125"/>
          </a:xfrm>
        </p:spPr>
        <p:txBody>
          <a:bodyPr/>
          <a:lstStyle/>
          <a:p>
            <a:fld id="{D1FBF101-E3D0-453F-916D-C69125754B2C}" type="slidenum">
              <a:rPr lang="en-US" smtClean="0"/>
              <a:t>4</a:t>
            </a:fld>
            <a:endParaRPr lang="en-US" dirty="0"/>
          </a:p>
        </p:txBody>
      </p:sp>
      <p:sp>
        <p:nvSpPr>
          <p:cNvPr id="11" name="Title 1"/>
          <p:cNvSpPr txBox="1">
            <a:spLocks/>
          </p:cNvSpPr>
          <p:nvPr/>
        </p:nvSpPr>
        <p:spPr>
          <a:xfrm>
            <a:off x="495300" y="326323"/>
            <a:ext cx="8153400" cy="718344"/>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419" sz="3800" b="1" dirty="0" smtClean="0">
                <a:solidFill>
                  <a:schemeClr val="bg1"/>
                </a:solidFill>
                <a:latin typeface="Tw Cen MT" panose="020B0602020104020603" pitchFamily="34" charset="0"/>
              </a:rPr>
              <a:t>Proceso = Involucrar e Implementar</a:t>
            </a:r>
            <a:endParaRPr lang="es-419" sz="3800" b="1" dirty="0">
              <a:solidFill>
                <a:schemeClr val="bg1"/>
              </a:solidFill>
              <a:latin typeface="Tw Cen MT" panose="020B0602020104020603" pitchFamily="34" charset="0"/>
            </a:endParaRPr>
          </a:p>
        </p:txBody>
      </p:sp>
      <p:graphicFrame>
        <p:nvGraphicFramePr>
          <p:cNvPr id="12" name="Diagram 11"/>
          <p:cNvGraphicFramePr/>
          <p:nvPr>
            <p:extLst>
              <p:ext uri="{D42A27DB-BD31-4B8C-83A1-F6EECF244321}">
                <p14:modId xmlns:p14="http://schemas.microsoft.com/office/powerpoint/2010/main" val="2867969313"/>
              </p:ext>
            </p:extLst>
          </p:nvPr>
        </p:nvGraphicFramePr>
        <p:xfrm>
          <a:off x="511160" y="770408"/>
          <a:ext cx="4553700" cy="584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6"/>
          <p:cNvSpPr txBox="1"/>
          <p:nvPr/>
        </p:nvSpPr>
        <p:spPr>
          <a:xfrm>
            <a:off x="5617755" y="1238094"/>
            <a:ext cx="3204365"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dirty="0">
                <a:latin typeface="Tw Cen MT"/>
                <a:cs typeface="Tw Cen MT"/>
              </a:rPr>
              <a:t>ENVOLVIMIENTO DE LA COMUNIDAD</a:t>
            </a:r>
            <a:endParaRPr lang="en-US" dirty="0">
              <a:latin typeface="Tw Cen MT"/>
              <a:cs typeface="Tw Cen MT"/>
            </a:endParaRPr>
          </a:p>
          <a:p>
            <a:pPr marL="285750" indent="-285750">
              <a:buFont typeface="Arial"/>
              <a:buChar char="•"/>
            </a:pPr>
            <a:r>
              <a:rPr lang="en-US" sz="1600" dirty="0" err="1">
                <a:latin typeface="Tw Cen MT"/>
                <a:cs typeface="Tw Cen MT"/>
              </a:rPr>
              <a:t>Talleres</a:t>
            </a:r>
            <a:r>
              <a:rPr lang="en-US" sz="1600" dirty="0">
                <a:latin typeface="Tw Cen MT"/>
                <a:cs typeface="Tw Cen MT"/>
              </a:rPr>
              <a:t> de INSPIRE</a:t>
            </a:r>
          </a:p>
          <a:p>
            <a:pPr marL="285750" indent="-285750">
              <a:buFont typeface="Arial"/>
              <a:buChar char="•"/>
            </a:pPr>
            <a:r>
              <a:rPr lang="en-US" sz="1600" dirty="0">
                <a:latin typeface="Tw Cen MT"/>
                <a:cs typeface="Tw Cen MT"/>
              </a:rPr>
              <a:t>Juntas de la </a:t>
            </a:r>
            <a:r>
              <a:rPr lang="en-US" sz="1600" dirty="0" err="1">
                <a:latin typeface="Tw Cen MT"/>
                <a:cs typeface="Tw Cen MT"/>
              </a:rPr>
              <a:t>comunidad</a:t>
            </a:r>
            <a:r>
              <a:rPr lang="en-US" sz="1600" dirty="0">
                <a:latin typeface="Tw Cen MT"/>
                <a:cs typeface="Tw Cen MT"/>
              </a:rPr>
              <a:t> &amp; </a:t>
            </a:r>
            <a:r>
              <a:rPr lang="en-US" sz="1600" dirty="0" err="1">
                <a:latin typeface="Tw Cen MT"/>
                <a:cs typeface="Tw Cen MT"/>
              </a:rPr>
              <a:t>Eventos</a:t>
            </a:r>
            <a:endParaRPr lang="en-US" sz="1600" dirty="0">
              <a:latin typeface="Tw Cen MT"/>
              <a:cs typeface="Tw Cen MT"/>
            </a:endParaRPr>
          </a:p>
          <a:p>
            <a:pPr marL="285750" indent="-285750">
              <a:buFont typeface="Arial"/>
              <a:buChar char="•"/>
            </a:pPr>
            <a:r>
              <a:rPr lang="en-US" sz="1600" dirty="0">
                <a:latin typeface="Tw Cen MT"/>
                <a:cs typeface="Tw Cen MT"/>
              </a:rPr>
              <a:t>Juntas del </a:t>
            </a:r>
            <a:r>
              <a:rPr lang="en-US" sz="1600" dirty="0" err="1" smtClean="0">
                <a:latin typeface="Tw Cen MT"/>
                <a:cs typeface="Tw Cen MT"/>
              </a:rPr>
              <a:t>Comité</a:t>
            </a:r>
            <a:r>
              <a:rPr lang="en-US" sz="1600" dirty="0" smtClean="0">
                <a:latin typeface="Tw Cen MT"/>
                <a:cs typeface="Tw Cen MT"/>
              </a:rPr>
              <a:t> </a:t>
            </a:r>
            <a:r>
              <a:rPr lang="es-419" sz="1600" dirty="0" smtClean="0">
                <a:latin typeface="Tw Cen MT"/>
                <a:cs typeface="Tw Cen MT"/>
              </a:rPr>
              <a:t>Directivo</a:t>
            </a:r>
          </a:p>
          <a:p>
            <a:pPr marL="285750" indent="-285750">
              <a:buFont typeface="Arial"/>
              <a:buChar char="•"/>
            </a:pPr>
            <a:r>
              <a:rPr lang="en-US" sz="1600" dirty="0" err="1" smtClean="0">
                <a:latin typeface="Tw Cen MT"/>
                <a:cs typeface="Tw Cen MT"/>
              </a:rPr>
              <a:t>Eventos</a:t>
            </a:r>
            <a:r>
              <a:rPr lang="en-US" sz="1600" dirty="0" smtClean="0">
                <a:latin typeface="Tw Cen MT"/>
                <a:cs typeface="Tw Cen MT"/>
              </a:rPr>
              <a:t> </a:t>
            </a:r>
            <a:r>
              <a:rPr lang="en-US" sz="1600" dirty="0">
                <a:latin typeface="Tw Cen MT"/>
                <a:cs typeface="Tw Cen MT"/>
              </a:rPr>
              <a:t>de la Escuela</a:t>
            </a:r>
          </a:p>
          <a:p>
            <a:pPr marL="285750" indent="-285750">
              <a:buFont typeface="Arial"/>
              <a:buChar char="•"/>
            </a:pPr>
            <a:r>
              <a:rPr lang="es-PE" sz="1600" dirty="0">
                <a:latin typeface="Tw Cen MT"/>
                <a:cs typeface="Tw Cen MT"/>
              </a:rPr>
              <a:t>T</a:t>
            </a:r>
            <a:r>
              <a:rPr lang="en-US" sz="1600" dirty="0" err="1">
                <a:latin typeface="Tw Cen MT"/>
                <a:cs typeface="Tw Cen MT"/>
              </a:rPr>
              <a:t>alleres</a:t>
            </a:r>
            <a:r>
              <a:rPr lang="en-US" sz="1600" dirty="0">
                <a:latin typeface="Tw Cen MT"/>
                <a:cs typeface="Tw Cen MT"/>
              </a:rPr>
              <a:t> para </a:t>
            </a:r>
            <a:r>
              <a:rPr lang="en-US" sz="1600" dirty="0" err="1">
                <a:latin typeface="Tw Cen MT"/>
                <a:cs typeface="Tw Cen MT"/>
              </a:rPr>
              <a:t>Estudiantes</a:t>
            </a:r>
            <a:endParaRPr lang="en-US" sz="1600" dirty="0">
              <a:latin typeface="Tw Cen MT"/>
              <a:cs typeface="Tw Cen MT"/>
            </a:endParaRPr>
          </a:p>
          <a:p>
            <a:pPr marL="285750" indent="-285750">
              <a:buFont typeface="Arial"/>
              <a:buChar char="•"/>
            </a:pPr>
            <a:r>
              <a:rPr lang="en-US" sz="1600" dirty="0" err="1">
                <a:latin typeface="Tw Cen MT"/>
                <a:cs typeface="Tw Cen MT"/>
              </a:rPr>
              <a:t>Caminatas</a:t>
            </a:r>
            <a:r>
              <a:rPr lang="en-US" sz="1600" dirty="0">
                <a:latin typeface="Tw Cen MT"/>
                <a:cs typeface="Tw Cen MT"/>
              </a:rPr>
              <a:t> con la </a:t>
            </a:r>
            <a:r>
              <a:rPr lang="en-US" sz="1600" dirty="0" err="1">
                <a:latin typeface="Tw Cen MT"/>
                <a:cs typeface="Tw Cen MT"/>
              </a:rPr>
              <a:t>Communidad</a:t>
            </a:r>
            <a:endParaRPr lang="en-US" sz="1600" dirty="0">
              <a:latin typeface="Tw Cen MT"/>
              <a:cs typeface="Tw Cen MT"/>
            </a:endParaRPr>
          </a:p>
          <a:p>
            <a:pPr marL="285750" indent="-285750">
              <a:buFont typeface="Arial"/>
              <a:buChar char="•"/>
            </a:pPr>
            <a:r>
              <a:rPr lang="en-US" sz="1600" dirty="0" err="1">
                <a:latin typeface="Tw Cen MT"/>
                <a:cs typeface="Tw Cen MT"/>
              </a:rPr>
              <a:t>Voto</a:t>
            </a:r>
            <a:r>
              <a:rPr lang="en-US" sz="1600" dirty="0">
                <a:latin typeface="Tw Cen MT"/>
                <a:cs typeface="Tw Cen MT"/>
              </a:rPr>
              <a:t> </a:t>
            </a:r>
            <a:r>
              <a:rPr lang="en-US" sz="1600" dirty="0" err="1">
                <a:latin typeface="Tw Cen MT"/>
                <a:cs typeface="Tw Cen MT"/>
              </a:rPr>
              <a:t>sobre</a:t>
            </a:r>
            <a:r>
              <a:rPr lang="en-US" sz="1600" dirty="0">
                <a:latin typeface="Tw Cen MT"/>
                <a:cs typeface="Tw Cen MT"/>
              </a:rPr>
              <a:t> </a:t>
            </a:r>
            <a:r>
              <a:rPr lang="en-US" sz="1600" dirty="0" err="1">
                <a:latin typeface="Tw Cen MT"/>
                <a:cs typeface="Tw Cen MT"/>
              </a:rPr>
              <a:t>los</a:t>
            </a:r>
            <a:r>
              <a:rPr lang="en-US" sz="1600" dirty="0">
                <a:latin typeface="Tw Cen MT"/>
                <a:cs typeface="Tw Cen MT"/>
              </a:rPr>
              <a:t> </a:t>
            </a:r>
            <a:r>
              <a:rPr lang="en-US" sz="1600" dirty="0" err="1">
                <a:latin typeface="Tw Cen MT"/>
                <a:cs typeface="Tw Cen MT"/>
              </a:rPr>
              <a:t>proyectos</a:t>
            </a:r>
            <a:endParaRPr lang="en-US" sz="1600" dirty="0">
              <a:latin typeface="Tw Cen MT"/>
              <a:cs typeface="Tw Cen MT"/>
            </a:endParaRPr>
          </a:p>
          <a:p>
            <a:pPr marL="285750" indent="-285750">
              <a:buFont typeface="Arial"/>
              <a:buChar char="•"/>
            </a:pPr>
            <a:r>
              <a:rPr lang="en-US" sz="1600" dirty="0">
                <a:latin typeface="Tw Cen MT"/>
                <a:cs typeface="Tw Cen MT"/>
              </a:rPr>
              <a:t>Taller de </a:t>
            </a:r>
            <a:r>
              <a:rPr lang="en-US" sz="1600" dirty="0" err="1">
                <a:latin typeface="Tw Cen MT"/>
                <a:cs typeface="Tw Cen MT"/>
              </a:rPr>
              <a:t>Diseno</a:t>
            </a:r>
            <a:r>
              <a:rPr lang="en-US" sz="1600" dirty="0">
                <a:latin typeface="Tw Cen MT"/>
                <a:cs typeface="Tw Cen MT"/>
              </a:rPr>
              <a:t> (</a:t>
            </a:r>
            <a:r>
              <a:rPr lang="en-US" sz="1600" dirty="0" err="1">
                <a:latin typeface="Tw Cen MT"/>
                <a:cs typeface="Tw Cen MT"/>
              </a:rPr>
              <a:t>Charettes</a:t>
            </a:r>
            <a:r>
              <a:rPr lang="en-US" sz="1600" dirty="0">
                <a:latin typeface="Tw Cen MT"/>
                <a:cs typeface="Tw Cen MT"/>
              </a:rPr>
              <a:t>)</a:t>
            </a:r>
          </a:p>
        </p:txBody>
      </p:sp>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16656" t="8773"/>
          <a:stretch/>
        </p:blipFill>
        <p:spPr>
          <a:xfrm>
            <a:off x="7068983" y="4352440"/>
            <a:ext cx="1736900" cy="1267466"/>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t="638" b="1"/>
          <a:stretch/>
        </p:blipFill>
        <p:spPr>
          <a:xfrm>
            <a:off x="6014005" y="5282768"/>
            <a:ext cx="1745585" cy="1272750"/>
          </a:xfrm>
          <a:prstGeom prst="rect">
            <a:avLst/>
          </a:prstGeom>
        </p:spPr>
      </p:pic>
      <p:pic>
        <p:nvPicPr>
          <p:cNvPr id="22" name="Picture 21"/>
          <p:cNvPicPr>
            <a:picLocks noChangeAspect="1"/>
          </p:cNvPicPr>
          <p:nvPr/>
        </p:nvPicPr>
        <p:blipFill rotWithShape="1">
          <a:blip r:embed="rId10" cstate="print">
            <a:extLst>
              <a:ext uri="{28A0092B-C50C-407E-A947-70E740481C1C}">
                <a14:useLocalDpi xmlns:a14="http://schemas.microsoft.com/office/drawing/2010/main" val="0"/>
              </a:ext>
            </a:extLst>
          </a:blip>
          <a:srcRect t="10309"/>
          <a:stretch/>
        </p:blipFill>
        <p:spPr>
          <a:xfrm>
            <a:off x="-2106760" y="3370710"/>
            <a:ext cx="1876890" cy="1262315"/>
          </a:xfrm>
          <a:prstGeom prst="rect">
            <a:avLst/>
          </a:prstGeom>
          <a:ln w="6350">
            <a:noFill/>
          </a:ln>
        </p:spPr>
      </p:pic>
      <p:pic>
        <p:nvPicPr>
          <p:cNvPr id="23" name="Picture 22"/>
          <p:cNvPicPr>
            <a:picLocks noChangeAspect="1"/>
          </p:cNvPicPr>
          <p:nvPr/>
        </p:nvPicPr>
        <p:blipFill rotWithShape="1">
          <a:blip r:embed="rId11" cstate="print">
            <a:extLst>
              <a:ext uri="{28A0092B-C50C-407E-A947-70E740481C1C}">
                <a14:useLocalDpi xmlns:a14="http://schemas.microsoft.com/office/drawing/2010/main" val="0"/>
              </a:ext>
            </a:extLst>
          </a:blip>
          <a:srcRect l="11299" t="12091" r="45304" b="38482"/>
          <a:stretch/>
        </p:blipFill>
        <p:spPr>
          <a:xfrm>
            <a:off x="-2106760" y="1997508"/>
            <a:ext cx="1876890" cy="1282665"/>
          </a:xfrm>
          <a:prstGeom prst="rect">
            <a:avLst/>
          </a:prstGeom>
        </p:spPr>
      </p:pic>
      <p:pic>
        <p:nvPicPr>
          <p:cNvPr id="27" name="Picture 26"/>
          <p:cNvPicPr>
            <a:picLocks noChangeAspect="1"/>
          </p:cNvPicPr>
          <p:nvPr/>
        </p:nvPicPr>
        <p:blipFill rotWithShape="1">
          <a:blip r:embed="rId12" cstate="print">
            <a:extLst>
              <a:ext uri="{28A0092B-C50C-407E-A947-70E740481C1C}">
                <a14:useLocalDpi xmlns:a14="http://schemas.microsoft.com/office/drawing/2010/main" val="0"/>
              </a:ext>
            </a:extLst>
          </a:blip>
          <a:srcRect l="14538" r="3371"/>
          <a:stretch/>
        </p:blipFill>
        <p:spPr>
          <a:xfrm>
            <a:off x="-2096836" y="4694756"/>
            <a:ext cx="1866966" cy="1231775"/>
          </a:xfrm>
          <a:prstGeom prst="rect">
            <a:avLst/>
          </a:prstGeom>
        </p:spPr>
      </p:pic>
    </p:spTree>
    <p:extLst>
      <p:ext uri="{BB962C8B-B14F-4D97-AF65-F5344CB8AC3E}">
        <p14:creationId xmlns:p14="http://schemas.microsoft.com/office/powerpoint/2010/main" val="145129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628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a:xfrm>
            <a:off x="609600" y="272256"/>
            <a:ext cx="8153400" cy="7183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bg1"/>
                </a:solidFill>
                <a:latin typeface="Tw Cen MT" panose="020B0602020104020603" pitchFamily="34" charset="0"/>
              </a:rPr>
              <a:t>John </a:t>
            </a:r>
            <a:r>
              <a:rPr lang="en-US" sz="3000" b="1" dirty="0" err="1" smtClean="0">
                <a:solidFill>
                  <a:schemeClr val="bg1"/>
                </a:solidFill>
                <a:latin typeface="Tw Cen MT" panose="020B0602020104020603" pitchFamily="34" charset="0"/>
              </a:rPr>
              <a:t>Ruhrah</a:t>
            </a:r>
            <a:r>
              <a:rPr lang="en-US" sz="3000" b="1" dirty="0" smtClean="0">
                <a:solidFill>
                  <a:schemeClr val="bg1"/>
                </a:solidFill>
                <a:latin typeface="Tw Cen MT" panose="020B0602020104020603" pitchFamily="34" charset="0"/>
              </a:rPr>
              <a:t> </a:t>
            </a:r>
            <a:r>
              <a:rPr lang="en-US" sz="3000" b="1" dirty="0" smtClean="0">
                <a:solidFill>
                  <a:schemeClr val="bg1"/>
                </a:solidFill>
                <a:latin typeface="Tw Cen MT" panose="020B0602020104020603" pitchFamily="34" charset="0"/>
              </a:rPr>
              <a:t>INSPIRE: </a:t>
            </a:r>
            <a:r>
              <a:rPr lang="es-419" sz="3000" b="1" dirty="0" smtClean="0">
                <a:solidFill>
                  <a:schemeClr val="bg1"/>
                </a:solidFill>
                <a:latin typeface="Tw Cen MT" panose="020B0602020104020603" pitchFamily="34" charset="0"/>
              </a:rPr>
              <a:t>Área</a:t>
            </a:r>
            <a:r>
              <a:rPr lang="en-US" sz="3000" b="1" dirty="0" smtClean="0">
                <a:solidFill>
                  <a:schemeClr val="bg1"/>
                </a:solidFill>
                <a:latin typeface="Tw Cen MT" panose="020B0602020104020603" pitchFamily="34" charset="0"/>
              </a:rPr>
              <a:t> </a:t>
            </a:r>
            <a:r>
              <a:rPr lang="en-US" sz="3000" b="1" dirty="0" smtClean="0">
                <a:solidFill>
                  <a:schemeClr val="bg1"/>
                </a:solidFill>
                <a:latin typeface="Tw Cen MT" panose="020B0602020104020603" pitchFamily="34" charset="0"/>
              </a:rPr>
              <a:t>del Proyecto</a:t>
            </a:r>
            <a:endParaRPr lang="en-US" sz="3000" b="1" dirty="0">
              <a:solidFill>
                <a:schemeClr val="bg1"/>
              </a:solidFill>
              <a:latin typeface="Tw Cen MT" panose="020B0602020104020603" pitchFamily="34" charset="0"/>
            </a:endParaRPr>
          </a:p>
        </p:txBody>
      </p:sp>
      <p:sp>
        <p:nvSpPr>
          <p:cNvPr id="16" name="Rectangle 15"/>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5</a:t>
            </a:fld>
            <a:endParaRPr lang="en-US" dirty="0"/>
          </a:p>
        </p:txBody>
      </p:sp>
      <p:sp>
        <p:nvSpPr>
          <p:cNvPr id="18" name="Content Placeholder 2"/>
          <p:cNvSpPr txBox="1">
            <a:spLocks/>
          </p:cNvSpPr>
          <p:nvPr/>
        </p:nvSpPr>
        <p:spPr>
          <a:xfrm>
            <a:off x="4796862" y="1152150"/>
            <a:ext cx="3898234" cy="2947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smtClean="0">
              <a:latin typeface="Tw Cen MT" panose="020B0602020104020603" pitchFamily="34" charset="0"/>
            </a:endParaRPr>
          </a:p>
          <a:p>
            <a:pPr marL="0" indent="0">
              <a:buNone/>
            </a:pPr>
            <a:endParaRPr lang="en-US" sz="1800" dirty="0">
              <a:latin typeface="Tw Cen MT" panose="020B0602020104020603" pitchFamily="34" charset="0"/>
            </a:endParaRPr>
          </a:p>
          <a:p>
            <a:pPr marL="0" indent="0">
              <a:buNone/>
            </a:pPr>
            <a:endParaRPr lang="en-US" sz="1800" dirty="0" smtClean="0">
              <a:latin typeface="Tw Cen MT" panose="020B0602020104020603" pitchFamily="34" charset="0"/>
            </a:endParaRPr>
          </a:p>
        </p:txBody>
      </p:sp>
      <p:sp>
        <p:nvSpPr>
          <p:cNvPr id="11" name="Rectangle 7">
            <a:extLst>
              <a:ext uri="{FF2B5EF4-FFF2-40B4-BE49-F238E27FC236}">
                <a16:creationId xmlns:a16="http://schemas.microsoft.com/office/drawing/2014/main" id="{BA0F4659-E689-4D4A-A9F5-F6F500101321}"/>
              </a:ext>
            </a:extLst>
          </p:cNvPr>
          <p:cNvSpPr txBox="1">
            <a:spLocks noChangeArrowheads="1"/>
          </p:cNvSpPr>
          <p:nvPr/>
        </p:nvSpPr>
        <p:spPr bwMode="auto">
          <a:xfrm>
            <a:off x="457200" y="2362200"/>
            <a:ext cx="2514599" cy="229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50000"/>
              </a:spcBef>
              <a:spcAft>
                <a:spcPct val="0"/>
              </a:spcAft>
              <a:buChar char="•"/>
              <a:defRPr sz="2800">
                <a:solidFill>
                  <a:schemeClr val="tx1"/>
                </a:solidFill>
                <a:latin typeface="+mn-lt"/>
                <a:ea typeface="+mn-ea"/>
                <a:cs typeface="+mn-cs"/>
              </a:defRPr>
            </a:lvl1pPr>
            <a:lvl2pPr marL="685800" indent="-228600" algn="l" rtl="0" eaLnBrk="1" fontAlgn="base" hangingPunct="1">
              <a:spcBef>
                <a:spcPct val="20000"/>
              </a:spcBef>
              <a:spcAft>
                <a:spcPct val="0"/>
              </a:spcAft>
              <a:buFont typeface="Century Gothic" pitchFamily="34" charset="0"/>
              <a:buChar char="•"/>
              <a:defRPr sz="2400">
                <a:solidFill>
                  <a:schemeClr val="tx1"/>
                </a:solidFill>
                <a:latin typeface="+mn-lt"/>
              </a:defRPr>
            </a:lvl2pPr>
            <a:lvl3pPr marL="1143000" indent="-228600" algn="l" rtl="0" eaLnBrk="1" fontAlgn="base" hangingPunct="1">
              <a:spcBef>
                <a:spcPct val="20000"/>
              </a:spcBef>
              <a:spcAft>
                <a:spcPct val="0"/>
              </a:spcAft>
              <a:buFont typeface="Century Gothic" pitchFamily="34" charset="0"/>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85750" indent="-285750">
              <a:buFont typeface="Arial" panose="020B0604020202020204" pitchFamily="34" charset="0"/>
              <a:buChar char="•"/>
            </a:pPr>
            <a:r>
              <a:rPr lang="es-419" sz="1400" dirty="0" smtClean="0">
                <a:solidFill>
                  <a:prstClr val="black"/>
                </a:solidFill>
                <a:latin typeface="Century Gothic" panose="020B0502020202020204" pitchFamily="34" charset="0"/>
              </a:rPr>
              <a:t>Enfoque primario: </a:t>
            </a:r>
            <a:br>
              <a:rPr lang="es-419" sz="1400" dirty="0" smtClean="0">
                <a:solidFill>
                  <a:prstClr val="black"/>
                </a:solidFill>
                <a:latin typeface="Century Gothic" panose="020B0502020202020204" pitchFamily="34" charset="0"/>
              </a:rPr>
            </a:br>
            <a:r>
              <a:rPr lang="es-419" sz="1400" dirty="0" smtClean="0">
                <a:solidFill>
                  <a:prstClr val="black"/>
                </a:solidFill>
                <a:latin typeface="Century Gothic" panose="020B0502020202020204" pitchFamily="34" charset="0"/>
              </a:rPr>
              <a:t>¼  mil</a:t>
            </a:r>
            <a:r>
              <a:rPr lang="en-US" sz="1400" dirty="0" smtClean="0">
                <a:solidFill>
                  <a:prstClr val="black"/>
                </a:solidFill>
                <a:latin typeface="Century Gothic" panose="020B0502020202020204" pitchFamily="34" charset="0"/>
              </a:rPr>
              <a:t>l</a:t>
            </a:r>
            <a:r>
              <a:rPr lang="es-419" sz="1400" dirty="0">
                <a:solidFill>
                  <a:prstClr val="black"/>
                </a:solidFill>
                <a:latin typeface="Century Gothic" panose="020B0502020202020204" pitchFamily="34" charset="0"/>
              </a:rPr>
              <a:t>a</a:t>
            </a:r>
            <a:r>
              <a:rPr lang="es-419" sz="1400" dirty="0" smtClean="0">
                <a:solidFill>
                  <a:prstClr val="black"/>
                </a:solidFill>
                <a:latin typeface="Century Gothic" panose="020B0502020202020204" pitchFamily="34" charset="0"/>
              </a:rPr>
              <a:t> alrededor de la escuela</a:t>
            </a:r>
          </a:p>
          <a:p>
            <a:pPr marL="285750" indent="-285750">
              <a:buFont typeface="Arial" panose="020B0604020202020204" pitchFamily="34" charset="0"/>
              <a:buChar char="•"/>
            </a:pPr>
            <a:endParaRPr lang="es-419" sz="1400" b="1" dirty="0" smtClean="0">
              <a:solidFill>
                <a:prstClr val="black"/>
              </a:solidFill>
              <a:latin typeface="Century Gothic" panose="020B0502020202020204" pitchFamily="34" charset="0"/>
            </a:endParaRPr>
          </a:p>
          <a:p>
            <a:pPr marL="285750" indent="-285750">
              <a:buFont typeface="Arial" panose="020B0604020202020204" pitchFamily="34" charset="0"/>
              <a:buChar char="•"/>
            </a:pPr>
            <a:r>
              <a:rPr lang="es-419" sz="1400" dirty="0" smtClean="0">
                <a:solidFill>
                  <a:prstClr val="black"/>
                </a:solidFill>
                <a:latin typeface="Century Gothic" panose="020B0502020202020204" pitchFamily="34" charset="0"/>
              </a:rPr>
              <a:t>Enfoque más amplio:</a:t>
            </a:r>
            <a:br>
              <a:rPr lang="es-419" sz="1400" dirty="0" smtClean="0">
                <a:solidFill>
                  <a:prstClr val="black"/>
                </a:solidFill>
                <a:latin typeface="Century Gothic" panose="020B0502020202020204" pitchFamily="34" charset="0"/>
              </a:rPr>
            </a:br>
            <a:r>
              <a:rPr lang="es-419" sz="1400" dirty="0" smtClean="0">
                <a:solidFill>
                  <a:prstClr val="black"/>
                </a:solidFill>
                <a:latin typeface="Century Gothic" panose="020B0502020202020204" pitchFamily="34" charset="0"/>
              </a:rPr>
              <a:t>El vecindario de Greektown</a:t>
            </a:r>
          </a:p>
          <a:p>
            <a:pPr marL="285750" indent="-285750">
              <a:buFont typeface="Arial" panose="020B0604020202020204" pitchFamily="34" charset="0"/>
              <a:buChar char="•"/>
            </a:pPr>
            <a:endParaRPr lang="en-US" sz="1400" b="1" dirty="0">
              <a:solidFill>
                <a:prstClr val="black"/>
              </a:solidFill>
              <a:latin typeface="Century Gothic" panose="020B0502020202020204" pitchFamily="34" charset="0"/>
            </a:endParaRPr>
          </a:p>
        </p:txBody>
      </p:sp>
      <p:pic>
        <p:nvPicPr>
          <p:cNvPr id="13" name="Picture 12"/>
          <p:cNvPicPr/>
          <p:nvPr/>
        </p:nvPicPr>
        <p:blipFill rotWithShape="1">
          <a:blip r:embed="rId3"/>
          <a:srcRect l="3608" t="8363" r="2576" b="18456"/>
          <a:stretch/>
        </p:blipFill>
        <p:spPr bwMode="auto">
          <a:xfrm>
            <a:off x="3585365" y="1264285"/>
            <a:ext cx="4953000" cy="499999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4045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609599" y="272256"/>
            <a:ext cx="8288415" cy="7183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419" sz="3800" b="1" dirty="0" smtClean="0">
                <a:solidFill>
                  <a:schemeClr val="bg1"/>
                </a:solidFill>
                <a:latin typeface="Tw Cen MT" panose="020B0602020104020603" pitchFamily="34" charset="0"/>
              </a:rPr>
              <a:t>Recomendaciones: Rutas Primarias</a:t>
            </a:r>
            <a:endParaRPr lang="es-419" sz="3000" b="1" dirty="0">
              <a:solidFill>
                <a:schemeClr val="bg1"/>
              </a:solidFill>
              <a:latin typeface="Tw Cen MT" panose="020B0602020104020603" pitchFamily="34" charset="0"/>
            </a:endParaRPr>
          </a:p>
        </p:txBody>
      </p:sp>
      <p:sp>
        <p:nvSpPr>
          <p:cNvPr id="13" name="Rectangle 12"/>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6535815" y="1219200"/>
            <a:ext cx="2362200" cy="1731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endParaRPr lang="en-US" sz="1800" dirty="0">
              <a:latin typeface="Tw Cen MT" panose="020B0602020104020603" pitchFamily="34"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6</a:t>
            </a:fld>
            <a:endParaRPr lang="en-US" dirty="0"/>
          </a:p>
        </p:txBody>
      </p:sp>
      <p:sp>
        <p:nvSpPr>
          <p:cNvPr id="23" name="Content Placeholder 2"/>
          <p:cNvSpPr txBox="1">
            <a:spLocks/>
          </p:cNvSpPr>
          <p:nvPr/>
        </p:nvSpPr>
        <p:spPr>
          <a:xfrm>
            <a:off x="473672" y="2518260"/>
            <a:ext cx="3718854" cy="3567065"/>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sz="1800" dirty="0">
              <a:latin typeface="Tw Cen MT" panose="020B0602020104020603" pitchFamily="34" charset="0"/>
            </a:endParaRPr>
          </a:p>
        </p:txBody>
      </p:sp>
      <p:sp>
        <p:nvSpPr>
          <p:cNvPr id="24" name="Rectangle 23"/>
          <p:cNvSpPr/>
          <p:nvPr/>
        </p:nvSpPr>
        <p:spPr>
          <a:xfrm>
            <a:off x="609599" y="1076255"/>
            <a:ext cx="3734715" cy="513986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419" sz="2000" b="1" u="sng" dirty="0" smtClean="0">
                <a:latin typeface="Tw Cen MT" panose="020B0602020104020603" pitchFamily="34" charset="0"/>
              </a:rPr>
              <a:t>Preparaciones para la </a:t>
            </a:r>
            <a:r>
              <a:rPr lang="es-419" sz="2000" b="1" u="sng" dirty="0" err="1" smtClean="0">
                <a:latin typeface="Tw Cen MT" panose="020B0602020104020603" pitchFamily="34" charset="0"/>
              </a:rPr>
              <a:t>Inauguracion</a:t>
            </a:r>
            <a:r>
              <a:rPr lang="es-419" sz="2000" u="sng" dirty="0" smtClean="0">
                <a:latin typeface="Tw Cen MT" panose="020B0602020104020603" pitchFamily="34" charset="0"/>
              </a:rPr>
              <a:t/>
            </a:r>
            <a:br>
              <a:rPr lang="es-419" sz="2000" u="sng" dirty="0" smtClean="0">
                <a:latin typeface="Tw Cen MT" panose="020B0602020104020603" pitchFamily="34" charset="0"/>
              </a:rPr>
            </a:br>
            <a:r>
              <a:rPr lang="es-419" dirty="0" smtClean="0">
                <a:latin typeface="Tw Cen MT" panose="020B0602020104020603" pitchFamily="34" charset="0"/>
              </a:rPr>
              <a:t>Las agencias de la ciudad se han comprometido a completar </a:t>
            </a:r>
            <a:r>
              <a:rPr lang="es-419" dirty="0">
                <a:latin typeface="Tw Cen MT" panose="020B0602020104020603" pitchFamily="34" charset="0"/>
              </a:rPr>
              <a:t>é</a:t>
            </a:r>
            <a:r>
              <a:rPr lang="es-419" dirty="0" smtClean="0">
                <a:latin typeface="Tw Cen MT" panose="020B0602020104020603" pitchFamily="34" charset="0"/>
              </a:rPr>
              <a:t>stas mejoras: </a:t>
            </a:r>
          </a:p>
          <a:p>
            <a:pPr marL="342900" indent="-342900">
              <a:buFont typeface="Arial" panose="020B0604020202020204" pitchFamily="34" charset="0"/>
              <a:buChar char="•"/>
            </a:pPr>
            <a:r>
              <a:rPr lang="es-419" dirty="0" smtClean="0">
                <a:latin typeface="Tw Cen MT" panose="020B0602020104020603" pitchFamily="34" charset="0"/>
              </a:rPr>
              <a:t>Reparación de las aceras</a:t>
            </a:r>
          </a:p>
          <a:p>
            <a:pPr marL="342900" lvl="0" indent="-342900">
              <a:buFont typeface="Arial" panose="020B0604020202020204" pitchFamily="34" charset="0"/>
              <a:buChar char="•"/>
            </a:pPr>
            <a:r>
              <a:rPr lang="es-419" dirty="0" smtClean="0">
                <a:latin typeface="Tw Cen MT" panose="020B0602020104020603" pitchFamily="34" charset="0"/>
              </a:rPr>
              <a:t>Repintar </a:t>
            </a:r>
            <a:r>
              <a:rPr lang="es-419" dirty="0">
                <a:latin typeface="Tw Cen MT" panose="020B0602020104020603" pitchFamily="34" charset="0"/>
              </a:rPr>
              <a:t>o</a:t>
            </a:r>
            <a:r>
              <a:rPr lang="es-419" dirty="0" smtClean="0">
                <a:latin typeface="Tw Cen MT" panose="020B0602020104020603" pitchFamily="34" charset="0"/>
              </a:rPr>
              <a:t> demarcación nueva de los cruces de peatones.</a:t>
            </a:r>
          </a:p>
          <a:p>
            <a:pPr marL="342900" lvl="0" indent="-342900">
              <a:buFont typeface="Arial" panose="020B0604020202020204" pitchFamily="34" charset="0"/>
              <a:buChar char="•"/>
            </a:pPr>
            <a:r>
              <a:rPr lang="es-419" dirty="0" smtClean="0">
                <a:latin typeface="Tw Cen MT" panose="020B0602020104020603" pitchFamily="34" charset="0"/>
              </a:rPr>
              <a:t>Demarcación de las rutas seguras para ir a la escuela.</a:t>
            </a:r>
          </a:p>
          <a:p>
            <a:pPr marL="342900" lvl="0" indent="-342900">
              <a:buFont typeface="Arial" panose="020B0604020202020204" pitchFamily="34" charset="0"/>
              <a:buChar char="•"/>
            </a:pPr>
            <a:r>
              <a:rPr lang="es-419" dirty="0" smtClean="0">
                <a:latin typeface="Tw Cen MT" panose="020B0602020104020603" pitchFamily="34" charset="0"/>
              </a:rPr>
              <a:t>Evaluar el desempeño de los guardias de cruces.</a:t>
            </a:r>
          </a:p>
          <a:p>
            <a:pPr marL="342900" lvl="0" indent="-342900">
              <a:buFont typeface="Arial" panose="020B0604020202020204" pitchFamily="34" charset="0"/>
              <a:buChar char="•"/>
            </a:pPr>
            <a:r>
              <a:rPr lang="es-419" dirty="0" smtClean="0">
                <a:latin typeface="Tw Cen MT" panose="020B0602020104020603" pitchFamily="34" charset="0"/>
              </a:rPr>
              <a:t>Podar y plantar arboles en las calles</a:t>
            </a:r>
          </a:p>
          <a:p>
            <a:pPr marL="342900" lvl="0" indent="-342900">
              <a:buFont typeface="Arial" panose="020B0604020202020204" pitchFamily="34" charset="0"/>
              <a:buChar char="•"/>
            </a:pPr>
            <a:r>
              <a:rPr lang="es-419" dirty="0" smtClean="0">
                <a:latin typeface="Tw Cen MT" panose="020B0602020104020603" pitchFamily="34" charset="0"/>
              </a:rPr>
              <a:t>Arreglar las farolas.   </a:t>
            </a:r>
          </a:p>
          <a:p>
            <a:pPr marL="342900" lvl="0" indent="-342900">
              <a:buFont typeface="Arial" panose="020B0604020202020204" pitchFamily="34" charset="0"/>
              <a:buChar char="•"/>
            </a:pPr>
            <a:r>
              <a:rPr lang="es-419" dirty="0" smtClean="0">
                <a:latin typeface="Tw Cen MT" panose="020B0602020104020603" pitchFamily="34" charset="0"/>
              </a:rPr>
              <a:t>Recoger basura y dar mantenimiento a lotes abandonados.</a:t>
            </a:r>
            <a:endParaRPr lang="es-419" dirty="0">
              <a:latin typeface="Tw Cen MT" panose="020B0602020104020603" pitchFamily="34" charset="0"/>
            </a:endParaRPr>
          </a:p>
        </p:txBody>
      </p:sp>
      <p:pic>
        <p:nvPicPr>
          <p:cNvPr id="10" name="Picture 9"/>
          <p:cNvPicPr/>
          <p:nvPr/>
        </p:nvPicPr>
        <p:blipFill>
          <a:blip r:embed="rId3"/>
          <a:stretch>
            <a:fillRect/>
          </a:stretch>
        </p:blipFill>
        <p:spPr>
          <a:xfrm>
            <a:off x="4203569" y="1167376"/>
            <a:ext cx="4549000" cy="5285247"/>
          </a:xfrm>
          <a:prstGeom prst="rect">
            <a:avLst/>
          </a:prstGeom>
          <a:ln>
            <a:solidFill>
              <a:schemeClr val="tx1"/>
            </a:solidFill>
          </a:ln>
        </p:spPr>
      </p:pic>
    </p:spTree>
    <p:extLst>
      <p:ext uri="{BB962C8B-B14F-4D97-AF65-F5344CB8AC3E}">
        <p14:creationId xmlns:p14="http://schemas.microsoft.com/office/powerpoint/2010/main" val="106393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609599" y="272256"/>
            <a:ext cx="8305801" cy="7183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419" sz="3600" b="1" dirty="0">
                <a:solidFill>
                  <a:schemeClr val="bg1"/>
                </a:solidFill>
                <a:latin typeface="Tw Cen MT" panose="020B0602020104020603" pitchFamily="34" charset="0"/>
              </a:rPr>
              <a:t>Recomendaciones </a:t>
            </a:r>
            <a:r>
              <a:rPr lang="es-419" sz="3600" b="1" dirty="0" smtClean="0">
                <a:solidFill>
                  <a:schemeClr val="bg1"/>
                </a:solidFill>
                <a:latin typeface="Tw Cen MT" panose="020B0602020104020603" pitchFamily="34" charset="0"/>
              </a:rPr>
              <a:t>para la Área </a:t>
            </a:r>
            <a:endParaRPr lang="es-419" sz="3600" b="1" dirty="0">
              <a:solidFill>
                <a:schemeClr val="bg1"/>
              </a:solidFill>
              <a:latin typeface="Tw Cen MT" panose="020B0602020104020603" pitchFamily="34" charset="0"/>
            </a:endParaRPr>
          </a:p>
        </p:txBody>
      </p:sp>
      <p:sp>
        <p:nvSpPr>
          <p:cNvPr id="5" name="Rectangle 4"/>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p:cNvSpPr txBox="1">
            <a:spLocks/>
          </p:cNvSpPr>
          <p:nvPr/>
        </p:nvSpPr>
        <p:spPr>
          <a:xfrm>
            <a:off x="6535815" y="1219200"/>
            <a:ext cx="2362200" cy="1731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endParaRPr lang="en-US" sz="1800" dirty="0">
              <a:latin typeface="Tw Cen MT" panose="020B0602020104020603" pitchFamily="34" charset="0"/>
            </a:endParaRPr>
          </a:p>
        </p:txBody>
      </p:sp>
      <p:sp>
        <p:nvSpPr>
          <p:cNvPr id="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7</a:t>
            </a:fld>
            <a:endParaRPr lang="en-US" dirty="0"/>
          </a:p>
        </p:txBody>
      </p:sp>
      <p:graphicFrame>
        <p:nvGraphicFramePr>
          <p:cNvPr id="10" name="Diagram 9"/>
          <p:cNvGraphicFramePr/>
          <p:nvPr>
            <p:extLst>
              <p:ext uri="{D42A27DB-BD31-4B8C-83A1-F6EECF244321}">
                <p14:modId xmlns:p14="http://schemas.microsoft.com/office/powerpoint/2010/main" val="1990047531"/>
              </p:ext>
            </p:extLst>
          </p:nvPr>
        </p:nvGraphicFramePr>
        <p:xfrm>
          <a:off x="-740649" y="544990"/>
          <a:ext cx="10625299" cy="6721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859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609599" y="272256"/>
            <a:ext cx="8305801" cy="718344"/>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419" sz="3600" b="1" dirty="0">
                <a:solidFill>
                  <a:schemeClr val="bg1"/>
                </a:solidFill>
                <a:latin typeface="Tw Cen MT" panose="020B0602020104020603" pitchFamily="34" charset="0"/>
              </a:rPr>
              <a:t>Recomendaciones </a:t>
            </a:r>
            <a:r>
              <a:rPr lang="en-US" sz="3600" b="1" dirty="0" smtClean="0">
                <a:solidFill>
                  <a:schemeClr val="bg1"/>
                </a:solidFill>
                <a:latin typeface="Tw Cen MT" panose="020B0602020104020603" pitchFamily="34" charset="0"/>
              </a:rPr>
              <a:t>: </a:t>
            </a:r>
            <a:r>
              <a:rPr lang="es-419" sz="3600" b="1" dirty="0" smtClean="0">
                <a:solidFill>
                  <a:schemeClr val="bg1"/>
                </a:solidFill>
                <a:latin typeface="Tw Cen MT" panose="020B0602020104020603" pitchFamily="34" charset="0"/>
              </a:rPr>
              <a:t>1/4-milla alrededor de la escuela</a:t>
            </a:r>
            <a:endParaRPr lang="es-419" sz="3600" b="1" dirty="0">
              <a:solidFill>
                <a:schemeClr val="bg1"/>
              </a:solidFill>
              <a:latin typeface="Tw Cen MT" panose="020B0602020104020603" pitchFamily="34" charset="0"/>
            </a:endParaRPr>
          </a:p>
        </p:txBody>
      </p:sp>
      <p:sp>
        <p:nvSpPr>
          <p:cNvPr id="13" name="Rectangle 12"/>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6535815" y="1219200"/>
            <a:ext cx="2362200" cy="1731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endParaRPr lang="en-US" sz="1800" dirty="0">
              <a:latin typeface="Tw Cen MT" panose="020B0602020104020603" pitchFamily="34"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8</a:t>
            </a:fld>
            <a:endParaRPr lang="en-US" dirty="0"/>
          </a:p>
        </p:txBody>
      </p:sp>
      <p:sp>
        <p:nvSpPr>
          <p:cNvPr id="10" name="Rectangle 9"/>
          <p:cNvSpPr/>
          <p:nvPr/>
        </p:nvSpPr>
        <p:spPr>
          <a:xfrm>
            <a:off x="397775" y="1004094"/>
            <a:ext cx="8044870" cy="60170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10000"/>
              </a:lnSpc>
              <a:buAutoNum type="arabicPeriod"/>
            </a:pPr>
            <a:r>
              <a:rPr lang="es-ES" b="1" dirty="0" smtClean="0"/>
              <a:t>Invertir </a:t>
            </a:r>
            <a:r>
              <a:rPr lang="es-ES" b="1" dirty="0"/>
              <a:t>en Oportunidades de Vivienda Y Fortalecimiento del </a:t>
            </a:r>
            <a:r>
              <a:rPr lang="es-ES" b="1" dirty="0" smtClean="0"/>
              <a:t>Mercado:</a:t>
            </a:r>
            <a:endParaRPr lang="en-US" sz="2000" b="1" dirty="0" smtClean="0">
              <a:latin typeface="Tw Cen MT" panose="020B0602020104020603" pitchFamily="34" charset="0"/>
            </a:endParaRPr>
          </a:p>
          <a:p>
            <a:pPr marL="285750" indent="-285750">
              <a:lnSpc>
                <a:spcPct val="110000"/>
              </a:lnSpc>
              <a:buFont typeface="Arial" panose="020B0604020202020204" pitchFamily="34" charset="0"/>
              <a:buChar char="•"/>
            </a:pPr>
            <a:r>
              <a:rPr lang="es-ES" i="1" dirty="0"/>
              <a:t>Apuntar a las oportunidades de propiedad de vivienda y mejorar las viviendas </a:t>
            </a:r>
          </a:p>
          <a:p>
            <a:pPr marL="800100" lvl="1" indent="-342900">
              <a:lnSpc>
                <a:spcPct val="110000"/>
              </a:lnSpc>
              <a:buFont typeface="+mj-lt"/>
              <a:buAutoNum type="alphaLcPeriod"/>
            </a:pPr>
            <a:r>
              <a:rPr lang="es-ES" sz="1400" dirty="0" smtClean="0"/>
              <a:t>Comercializar </a:t>
            </a:r>
            <a:r>
              <a:rPr lang="es-ES" sz="1400" dirty="0"/>
              <a:t>oportunidades de propiedad de vivienda y preparar a los residentes para convertirse en </a:t>
            </a:r>
            <a:r>
              <a:rPr lang="es-ES" sz="1400" dirty="0" smtClean="0"/>
              <a:t>propietarios</a:t>
            </a:r>
          </a:p>
          <a:p>
            <a:pPr marL="800100" lvl="1" indent="-342900">
              <a:lnSpc>
                <a:spcPct val="110000"/>
              </a:lnSpc>
              <a:buFont typeface="+mj-lt"/>
              <a:buAutoNum type="alphaLcPeriod"/>
            </a:pPr>
            <a:r>
              <a:rPr lang="en-US" sz="1400" dirty="0" err="1" smtClean="0"/>
              <a:t>Promover</a:t>
            </a:r>
            <a:r>
              <a:rPr lang="en-US" sz="1400" dirty="0" smtClean="0"/>
              <a:t> </a:t>
            </a:r>
            <a:r>
              <a:rPr lang="en-US" sz="1400" dirty="0" err="1" smtClean="0"/>
              <a:t>programas</a:t>
            </a:r>
            <a:r>
              <a:rPr lang="en-US" sz="1400" dirty="0" smtClean="0"/>
              <a:t> </a:t>
            </a:r>
            <a:r>
              <a:rPr lang="es-ES" sz="1400" dirty="0"/>
              <a:t>de asistencia para la propiedad de vivienda para ayudar a los propietarios actuales y nuevos a mantener y mejorar sus viviendas </a:t>
            </a:r>
            <a:endParaRPr lang="es-ES" sz="1400" dirty="0" smtClean="0"/>
          </a:p>
          <a:p>
            <a:pPr marL="800100" lvl="1" indent="-342900">
              <a:lnSpc>
                <a:spcPct val="110000"/>
              </a:lnSpc>
              <a:buFont typeface="+mj-lt"/>
              <a:buAutoNum type="alphaLcPeriod"/>
            </a:pPr>
            <a:r>
              <a:rPr lang="es-ES" sz="1400" dirty="0" smtClean="0"/>
              <a:t>Las </a:t>
            </a:r>
            <a:r>
              <a:rPr lang="es-ES" sz="1400" dirty="0"/>
              <a:t>organizaciones del área de confianza deben conectar a los propietarios de viviendas con asistencia legal para garantizar que tengan la voluntad de protegerse a sí mismos, a sus hogares y al vecindario. </a:t>
            </a:r>
            <a:endParaRPr lang="en-US" sz="1400" dirty="0" smtClean="0"/>
          </a:p>
          <a:p>
            <a:pPr marL="285750" indent="-285750">
              <a:lnSpc>
                <a:spcPct val="110000"/>
              </a:lnSpc>
              <a:buFont typeface="Arial" panose="020B0604020202020204" pitchFamily="34" charset="0"/>
              <a:buChar char="•"/>
            </a:pPr>
            <a:r>
              <a:rPr lang="es-ES" i="1" dirty="0"/>
              <a:t>Promover el Cumplimiento del </a:t>
            </a:r>
            <a:r>
              <a:rPr lang="es-ES" i="1" dirty="0" smtClean="0"/>
              <a:t>Código</a:t>
            </a:r>
          </a:p>
          <a:p>
            <a:pPr marL="800100" lvl="1" indent="-342900">
              <a:lnSpc>
                <a:spcPct val="110000"/>
              </a:lnSpc>
              <a:buFont typeface="+mj-lt"/>
              <a:buAutoNum type="alphaLcPeriod"/>
            </a:pPr>
            <a:r>
              <a:rPr lang="en-US" sz="1600" dirty="0" smtClean="0"/>
              <a:t> </a:t>
            </a:r>
            <a:r>
              <a:rPr lang="es-ES" sz="1400" dirty="0"/>
              <a:t>Las organizaciones vecinales y los residentes deben desarrollar una asociación continua con HCD para limpiar los bloques en el área de INSPIRE, especialmente las calles </a:t>
            </a:r>
            <a:r>
              <a:rPr lang="es-ES" sz="1400" dirty="0" err="1"/>
              <a:t>Rappolla</a:t>
            </a:r>
            <a:r>
              <a:rPr lang="es-ES" sz="1400" dirty="0"/>
              <a:t> y </a:t>
            </a:r>
            <a:r>
              <a:rPr lang="es-ES" sz="1400" dirty="0" err="1"/>
              <a:t>Savage</a:t>
            </a:r>
            <a:r>
              <a:rPr lang="es-ES" sz="1400" dirty="0"/>
              <a:t> directamente al norte de la escuela</a:t>
            </a:r>
            <a:endParaRPr lang="en-US" sz="1400" dirty="0" smtClean="0"/>
          </a:p>
          <a:p>
            <a:pPr marL="285750" indent="-285750">
              <a:lnSpc>
                <a:spcPct val="110000"/>
              </a:lnSpc>
              <a:buFont typeface="Arial" panose="020B0604020202020204" pitchFamily="34" charset="0"/>
              <a:buChar char="•"/>
            </a:pPr>
            <a:r>
              <a:rPr lang="es-ES" i="1" dirty="0"/>
              <a:t>Promover oportunidades estratégicas de reurbanización y alentar asociaciones comerciales con la comunidad </a:t>
            </a:r>
            <a:endParaRPr lang="es-ES" i="1" dirty="0" smtClean="0"/>
          </a:p>
          <a:p>
            <a:pPr marL="800100" lvl="1" indent="-342900">
              <a:lnSpc>
                <a:spcPct val="110000"/>
              </a:lnSpc>
              <a:buFont typeface="+mj-lt"/>
              <a:buAutoNum type="alphaLcPeriod"/>
            </a:pPr>
            <a:r>
              <a:rPr lang="es-ES" sz="1400" i="1" dirty="0"/>
              <a:t>Animar a las empresas comerciales a lo largo de Eastern </a:t>
            </a:r>
            <a:r>
              <a:rPr lang="es-ES" sz="1400" i="1" dirty="0" err="1"/>
              <a:t>Avenue</a:t>
            </a:r>
            <a:r>
              <a:rPr lang="es-ES" sz="1400" i="1" dirty="0"/>
              <a:t> a mejorar sus sitios y crear espacios más </a:t>
            </a:r>
            <a:r>
              <a:rPr lang="es-ES" sz="1400" i="1" dirty="0" smtClean="0"/>
              <a:t>acogedores</a:t>
            </a:r>
          </a:p>
          <a:p>
            <a:pPr marL="800100" lvl="1" indent="-342900">
              <a:lnSpc>
                <a:spcPct val="110000"/>
              </a:lnSpc>
              <a:buFont typeface="+mj-lt"/>
              <a:buAutoNum type="alphaLcPeriod"/>
            </a:pPr>
            <a:r>
              <a:rPr lang="es-ES" sz="1400" i="1" dirty="0"/>
              <a:t>BDC debe conectar las pequeñas empresas de propiedad hispana / latina a lo largo del corredor para brindar servicios de </a:t>
            </a:r>
            <a:r>
              <a:rPr lang="es-ES" sz="1400" i="1" dirty="0" smtClean="0"/>
              <a:t>apoyo</a:t>
            </a:r>
          </a:p>
          <a:p>
            <a:pPr marL="800100" lvl="1" indent="-342900">
              <a:lnSpc>
                <a:spcPct val="110000"/>
              </a:lnSpc>
              <a:buFont typeface="+mj-lt"/>
              <a:buAutoNum type="alphaLcPeriod"/>
            </a:pPr>
            <a:r>
              <a:rPr lang="es-ES" sz="1400" i="1" dirty="0"/>
              <a:t>Fomentar los aportes de la comunidad en la reconstrucción de Crown Cork and </a:t>
            </a:r>
            <a:r>
              <a:rPr lang="es-ES" sz="1400" i="1" dirty="0" err="1"/>
              <a:t>Seal</a:t>
            </a:r>
            <a:r>
              <a:rPr lang="es-ES" sz="1400" i="1" dirty="0"/>
              <a:t> </a:t>
            </a:r>
            <a:endParaRPr lang="es-ES" sz="1400" i="1" dirty="0" smtClean="0"/>
          </a:p>
          <a:p>
            <a:pPr marL="800100" lvl="1" indent="-342900">
              <a:lnSpc>
                <a:spcPct val="110000"/>
              </a:lnSpc>
              <a:buFont typeface="+mj-lt"/>
              <a:buAutoNum type="alphaLcPeriod"/>
            </a:pPr>
            <a:r>
              <a:rPr lang="es-ES" sz="1400" i="1" dirty="0"/>
              <a:t>El equipo de desarrollo de PEMCO-Yard 56 debe continuar informando a los residentes sobre el progreso del proyecto </a:t>
            </a:r>
            <a:endParaRPr lang="es-ES" sz="1400" i="1" dirty="0" smtClean="0"/>
          </a:p>
          <a:p>
            <a:pPr>
              <a:lnSpc>
                <a:spcPct val="110000"/>
              </a:lnSpc>
            </a:pPr>
            <a:endParaRPr lang="en-US" sz="2000" b="1" dirty="0" smtClean="0">
              <a:latin typeface="Tw Cen MT" panose="020B0602020104020603" pitchFamily="34" charset="0"/>
            </a:endParaRPr>
          </a:p>
        </p:txBody>
      </p:sp>
    </p:spTree>
    <p:extLst>
      <p:ext uri="{BB962C8B-B14F-4D97-AF65-F5344CB8AC3E}">
        <p14:creationId xmlns:p14="http://schemas.microsoft.com/office/powerpoint/2010/main" val="1509425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85750"/>
            <a:ext cx="8686800" cy="704850"/>
          </a:xfrm>
          <a:prstGeom prst="rect">
            <a:avLst/>
          </a:prstGeom>
          <a:solidFill>
            <a:srgbClr val="35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609599" y="272256"/>
            <a:ext cx="8305801" cy="718344"/>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419" sz="3600" b="1" dirty="0">
                <a:solidFill>
                  <a:schemeClr val="bg1"/>
                </a:solidFill>
                <a:latin typeface="Tw Cen MT" panose="020B0602020104020603" pitchFamily="34" charset="0"/>
              </a:rPr>
              <a:t>Recomendaciones </a:t>
            </a:r>
            <a:r>
              <a:rPr lang="en-US" sz="3600" b="1" dirty="0">
                <a:solidFill>
                  <a:schemeClr val="bg1"/>
                </a:solidFill>
                <a:latin typeface="Tw Cen MT" panose="020B0602020104020603" pitchFamily="34" charset="0"/>
              </a:rPr>
              <a:t>: </a:t>
            </a:r>
            <a:r>
              <a:rPr lang="es-419" sz="3600" b="1" dirty="0">
                <a:solidFill>
                  <a:schemeClr val="bg1"/>
                </a:solidFill>
                <a:latin typeface="Tw Cen MT" panose="020B0602020104020603" pitchFamily="34" charset="0"/>
              </a:rPr>
              <a:t>1/4-milla alrededor de la escuela</a:t>
            </a:r>
            <a:endParaRPr lang="es-419" sz="3600" b="1" dirty="0">
              <a:solidFill>
                <a:schemeClr val="bg1"/>
              </a:solidFill>
              <a:latin typeface="Tw Cen MT" panose="020B0602020104020603" pitchFamily="34" charset="0"/>
            </a:endParaRPr>
          </a:p>
        </p:txBody>
      </p:sp>
      <p:sp>
        <p:nvSpPr>
          <p:cNvPr id="13" name="Rectangle 12"/>
          <p:cNvSpPr/>
          <p:nvPr/>
        </p:nvSpPr>
        <p:spPr>
          <a:xfrm>
            <a:off x="228600" y="272256"/>
            <a:ext cx="8686800" cy="6357144"/>
          </a:xfrm>
          <a:prstGeom prst="rect">
            <a:avLst/>
          </a:prstGeom>
          <a:noFill/>
          <a:ln w="76200">
            <a:solidFill>
              <a:srgbClr val="35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6535815" y="1219200"/>
            <a:ext cx="2362200" cy="1731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endParaRPr lang="en-US" sz="1800" dirty="0">
              <a:latin typeface="Tw Cen MT" panose="020B0602020104020603" pitchFamily="34"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D1FBF101-E3D0-453F-916D-C69125754B2C}" type="slidenum">
              <a:rPr lang="en-US" smtClean="0"/>
              <a:t>9</a:t>
            </a:fld>
            <a:endParaRPr lang="en-US" dirty="0"/>
          </a:p>
        </p:txBody>
      </p:sp>
      <p:sp>
        <p:nvSpPr>
          <p:cNvPr id="10" name="Rectangle 9"/>
          <p:cNvSpPr/>
          <p:nvPr/>
        </p:nvSpPr>
        <p:spPr>
          <a:xfrm>
            <a:off x="397775" y="1004094"/>
            <a:ext cx="7893080" cy="62540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sz="2000" b="1" dirty="0">
                <a:latin typeface="Tw Cen MT" panose="020B0602020104020603" pitchFamily="34" charset="0"/>
              </a:rPr>
              <a:t>2. </a:t>
            </a:r>
            <a:r>
              <a:rPr lang="es-419" sz="2000" b="1" u="sng" dirty="0" smtClean="0">
                <a:latin typeface="Tw Cen MT" panose="020B0602020104020603" pitchFamily="34" charset="0"/>
              </a:rPr>
              <a:t>Mejorar la Seguridad</a:t>
            </a:r>
            <a:r>
              <a:rPr lang="es-419" sz="2000" dirty="0" smtClean="0">
                <a:latin typeface="Tw Cen MT" panose="020B0602020104020603" pitchFamily="34" charset="0"/>
              </a:rPr>
              <a:t>:</a:t>
            </a:r>
            <a:endParaRPr lang="es-419" sz="2000" i="1" dirty="0" smtClean="0">
              <a:latin typeface="Tw Cen MT" panose="020B0602020104020603" pitchFamily="34" charset="0"/>
            </a:endParaRPr>
          </a:p>
          <a:p>
            <a:pPr marL="342900" indent="-342900">
              <a:lnSpc>
                <a:spcPct val="110000"/>
              </a:lnSpc>
              <a:buFont typeface="Arial" panose="020B0604020202020204" pitchFamily="34" charset="0"/>
              <a:buChar char="•"/>
            </a:pPr>
            <a:r>
              <a:rPr lang="es-ES" sz="1400" i="1" dirty="0" smtClean="0"/>
              <a:t>Continuar </a:t>
            </a:r>
            <a:r>
              <a:rPr lang="es-ES" sz="1400" i="1" dirty="0"/>
              <a:t>trabajando con el Distrito de Policía del Sureste </a:t>
            </a:r>
            <a:endParaRPr lang="es-ES" sz="1400" i="1" dirty="0" smtClean="0"/>
          </a:p>
          <a:p>
            <a:pPr marL="800100" lvl="1" indent="-342900">
              <a:lnSpc>
                <a:spcPct val="110000"/>
              </a:lnSpc>
              <a:buFont typeface="+mj-lt"/>
              <a:buAutoNum type="alphaLcPeriod"/>
            </a:pPr>
            <a:r>
              <a:rPr lang="es-ES" sz="1400" dirty="0"/>
              <a:t>Desarrollar una estrategia dirigida por la comunidad para abordar la delincuencia y la </a:t>
            </a:r>
            <a:r>
              <a:rPr lang="es-ES" sz="1400" dirty="0" smtClean="0"/>
              <a:t>drogadicción</a:t>
            </a:r>
          </a:p>
          <a:p>
            <a:pPr marL="800100" lvl="1" indent="-342900">
              <a:lnSpc>
                <a:spcPct val="110000"/>
              </a:lnSpc>
              <a:buFont typeface="+mj-lt"/>
              <a:buAutoNum type="alphaLcPeriod"/>
            </a:pPr>
            <a:r>
              <a:rPr lang="es-ES" sz="1400" dirty="0"/>
              <a:t> GGNA debería continuar trabajando con los inspectores de la Junta de Licores y explorar otras formas de abordar las preocupaciones de salud y ruido en los establecimientos de venta de </a:t>
            </a:r>
            <a:r>
              <a:rPr lang="es-ES" sz="1400" dirty="0" smtClean="0"/>
              <a:t>alcohol</a:t>
            </a:r>
          </a:p>
          <a:p>
            <a:pPr>
              <a:lnSpc>
                <a:spcPct val="110000"/>
              </a:lnSpc>
            </a:pPr>
            <a:r>
              <a:rPr lang="en-US" sz="2000" b="1" dirty="0">
                <a:latin typeface="Tw Cen MT" panose="020B0602020104020603" pitchFamily="34" charset="0"/>
              </a:rPr>
              <a:t>3. </a:t>
            </a:r>
            <a:r>
              <a:rPr lang="es-419" sz="2000" b="1" u="sng" dirty="0" smtClean="0">
                <a:latin typeface="Tw Cen MT" panose="020B0602020104020603" pitchFamily="34" charset="0"/>
              </a:rPr>
              <a:t>Crear Conectividad y Acceso</a:t>
            </a:r>
            <a:r>
              <a:rPr lang="en-US" sz="2000" b="1" dirty="0" smtClean="0">
                <a:latin typeface="Tw Cen MT" panose="020B0602020104020603" pitchFamily="34" charset="0"/>
              </a:rPr>
              <a:t>: </a:t>
            </a:r>
            <a:endParaRPr lang="en-US" sz="2000" b="1" dirty="0">
              <a:latin typeface="Tw Cen MT" panose="020B0602020104020603" pitchFamily="34" charset="0"/>
            </a:endParaRPr>
          </a:p>
          <a:p>
            <a:pPr marL="342900" indent="-342900">
              <a:lnSpc>
                <a:spcPct val="110000"/>
              </a:lnSpc>
              <a:buFont typeface="Arial" panose="020B0604020202020204" pitchFamily="34" charset="0"/>
              <a:buChar char="•"/>
            </a:pPr>
            <a:r>
              <a:rPr lang="es-ES" i="1" dirty="0"/>
              <a:t>Mejorar la accesibilidad peatonal, la seguridad peatonal y el acceso en el vecindario </a:t>
            </a:r>
            <a:endParaRPr lang="es-ES" i="1" dirty="0" smtClean="0"/>
          </a:p>
          <a:p>
            <a:pPr marL="800100" lvl="1" indent="-342900">
              <a:lnSpc>
                <a:spcPct val="110000"/>
              </a:lnSpc>
              <a:buFont typeface="+mj-lt"/>
              <a:buAutoNum type="alphaLcPeriod"/>
            </a:pPr>
            <a:r>
              <a:rPr lang="es-ES" sz="1400" dirty="0" smtClean="0"/>
              <a:t>Explorar </a:t>
            </a:r>
            <a:r>
              <a:rPr lang="es-ES" sz="1400" dirty="0"/>
              <a:t>e implementar mecanismos apropiados para calmar y el tráfico en </a:t>
            </a:r>
            <a:r>
              <a:rPr lang="es-ES" sz="1400" dirty="0" err="1"/>
              <a:t>Ponca</a:t>
            </a:r>
            <a:r>
              <a:rPr lang="es-ES" sz="1400" dirty="0"/>
              <a:t> Street y Oldham Street entre Eastern </a:t>
            </a:r>
            <a:r>
              <a:rPr lang="es-ES" sz="1400" dirty="0" err="1"/>
              <a:t>Avenue</a:t>
            </a:r>
            <a:r>
              <a:rPr lang="es-ES" sz="1400" dirty="0"/>
              <a:t> y </a:t>
            </a:r>
            <a:r>
              <a:rPr lang="es-ES" sz="1400" dirty="0" err="1"/>
              <a:t>O'Donnell</a:t>
            </a:r>
            <a:r>
              <a:rPr lang="es-ES" sz="1400" dirty="0"/>
              <a:t> </a:t>
            </a:r>
            <a:r>
              <a:rPr lang="es-ES" sz="1400" dirty="0" smtClean="0"/>
              <a:t>Street</a:t>
            </a:r>
          </a:p>
          <a:p>
            <a:pPr marL="800100" lvl="1" indent="-342900">
              <a:lnSpc>
                <a:spcPct val="110000"/>
              </a:lnSpc>
              <a:buFont typeface="+mj-lt"/>
              <a:buAutoNum type="alphaLcPeriod"/>
            </a:pPr>
            <a:r>
              <a:rPr lang="es-ES" sz="1400" dirty="0"/>
              <a:t>Implementar calles completas en Eastern </a:t>
            </a:r>
            <a:r>
              <a:rPr lang="es-ES" sz="1400" dirty="0" err="1"/>
              <a:t>Avenue</a:t>
            </a:r>
            <a:r>
              <a:rPr lang="es-ES" sz="1400" dirty="0"/>
              <a:t> para mejorar el transporte para todos los </a:t>
            </a:r>
            <a:r>
              <a:rPr lang="es-ES" sz="1400" dirty="0" smtClean="0"/>
              <a:t>usuarios</a:t>
            </a:r>
          </a:p>
          <a:p>
            <a:pPr marL="800100" lvl="1" indent="-342900">
              <a:lnSpc>
                <a:spcPct val="110000"/>
              </a:lnSpc>
              <a:buFont typeface="+mj-lt"/>
              <a:buAutoNum type="alphaLcPeriod"/>
            </a:pPr>
            <a:r>
              <a:rPr lang="es-ES" sz="1400" dirty="0"/>
              <a:t> Embellecer y mejorar la seguridad de las conexiones peatonales en las principales intersecciones de Eastern </a:t>
            </a:r>
            <a:r>
              <a:rPr lang="es-ES" sz="1400" dirty="0" err="1"/>
              <a:t>Avenue</a:t>
            </a:r>
            <a:r>
              <a:rPr lang="es-ES" sz="1400" dirty="0"/>
              <a:t> </a:t>
            </a:r>
            <a:endParaRPr lang="es-ES" sz="1400" dirty="0" smtClean="0"/>
          </a:p>
          <a:p>
            <a:pPr marL="800100" lvl="1" indent="-342900">
              <a:lnSpc>
                <a:spcPct val="110000"/>
              </a:lnSpc>
              <a:buFont typeface="+mj-lt"/>
              <a:buAutoNum type="alphaLcPeriod"/>
            </a:pPr>
            <a:r>
              <a:rPr lang="es-ES" sz="1400" dirty="0"/>
              <a:t>Trabajar con la Autoridad de Transporte de Maryland (MDTA) para mejorar los pasos a desnivel en </a:t>
            </a:r>
            <a:r>
              <a:rPr lang="es-ES" sz="1400" dirty="0" err="1" smtClean="0"/>
              <a:t>Greektown</a:t>
            </a:r>
            <a:endParaRPr lang="es-ES" sz="1400" dirty="0" smtClean="0"/>
          </a:p>
          <a:p>
            <a:pPr marL="800100" lvl="1" indent="-342900">
              <a:lnSpc>
                <a:spcPct val="110000"/>
              </a:lnSpc>
              <a:buFont typeface="+mj-lt"/>
              <a:buAutoNum type="alphaLcPeriod"/>
            </a:pPr>
            <a:r>
              <a:rPr lang="es-ES" sz="1400" dirty="0"/>
              <a:t> Aumentar la seguridad de los estudiantes que caminan a la escuela a través de la educación y las </a:t>
            </a:r>
            <a:r>
              <a:rPr lang="es-ES" sz="1400" dirty="0" smtClean="0"/>
              <a:t>asociaciones</a:t>
            </a:r>
          </a:p>
          <a:p>
            <a:pPr marL="800100" lvl="1" indent="-342900">
              <a:lnSpc>
                <a:spcPct val="110000"/>
              </a:lnSpc>
              <a:buFont typeface="+mj-lt"/>
              <a:buAutoNum type="alphaLcPeriod"/>
            </a:pPr>
            <a:r>
              <a:rPr lang="es-ES" sz="1400" dirty="0"/>
              <a:t> Explorar formas de acomodar el viaje seguro en bicicleta a la escuela y al </a:t>
            </a:r>
            <a:r>
              <a:rPr lang="es-ES" sz="1400" dirty="0" smtClean="0"/>
              <a:t>vecindario</a:t>
            </a:r>
          </a:p>
          <a:p>
            <a:pPr marL="800100" lvl="1" indent="-342900">
              <a:lnSpc>
                <a:spcPct val="110000"/>
              </a:lnSpc>
              <a:buFont typeface="+mj-lt"/>
              <a:buAutoNum type="alphaLcPeriod"/>
            </a:pPr>
            <a:r>
              <a:rPr lang="es-ES" sz="1400" dirty="0"/>
              <a:t>Mejorar la iluminación alrededor de la escuela</a:t>
            </a:r>
          </a:p>
          <a:p>
            <a:pPr marL="800100" lvl="1" indent="-342900">
              <a:lnSpc>
                <a:spcPct val="110000"/>
              </a:lnSpc>
              <a:buFont typeface="+mj-lt"/>
              <a:buAutoNum type="alphaLcPeriod"/>
            </a:pPr>
            <a:endParaRPr lang="es-ES" sz="1600" dirty="0" smtClean="0"/>
          </a:p>
          <a:p>
            <a:pPr>
              <a:lnSpc>
                <a:spcPct val="110000"/>
              </a:lnSpc>
            </a:pPr>
            <a:endParaRPr lang="en-US" sz="1600" dirty="0"/>
          </a:p>
        </p:txBody>
      </p:sp>
    </p:spTree>
    <p:extLst>
      <p:ext uri="{BB962C8B-B14F-4D97-AF65-F5344CB8AC3E}">
        <p14:creationId xmlns:p14="http://schemas.microsoft.com/office/powerpoint/2010/main" val="34263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11358</TotalTime>
  <Words>1475</Words>
  <Application>Microsoft Office PowerPoint</Application>
  <PresentationFormat>On-screen Show (4:3)</PresentationFormat>
  <Paragraphs>174</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Cambria</vt:lpstr>
      <vt:lpstr>Century Gothic</vt:lpstr>
      <vt:lpstr>Garamond</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Hayes, Chad</dc:creator>
  <cp:lastModifiedBy>Desantis, Matthew</cp:lastModifiedBy>
  <cp:revision>572</cp:revision>
  <cp:lastPrinted>2017-12-15T15:32:38Z</cp:lastPrinted>
  <dcterms:created xsi:type="dcterms:W3CDTF">2014-09-22T13:33:25Z</dcterms:created>
  <dcterms:modified xsi:type="dcterms:W3CDTF">2019-11-19T22:37:46Z</dcterms:modified>
</cp:coreProperties>
</file>